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6.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19" r:id="rId2"/>
    <p:sldMasterId id="2147483731" r:id="rId3"/>
    <p:sldMasterId id="2147483898" r:id="rId4"/>
    <p:sldMasterId id="2147483970" r:id="rId5"/>
    <p:sldMasterId id="2147484060" r:id="rId6"/>
    <p:sldMasterId id="2147484162" r:id="rId7"/>
  </p:sldMasterIdLst>
  <p:notesMasterIdLst>
    <p:notesMasterId r:id="rId17"/>
  </p:notesMasterIdLst>
  <p:sldIdLst>
    <p:sldId id="256" r:id="rId8"/>
    <p:sldId id="257" r:id="rId9"/>
    <p:sldId id="258" r:id="rId10"/>
    <p:sldId id="264" r:id="rId11"/>
    <p:sldId id="262" r:id="rId12"/>
    <p:sldId id="259" r:id="rId13"/>
    <p:sldId id="263" r:id="rId14"/>
    <p:sldId id="265" r:id="rId15"/>
    <p:sldId id="26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e Min Cho" initials="tmc" lastIdx="0" clrIdx="0">
    <p:extLst>
      <p:ext uri="{19B8F6BF-5375-455C-9EA6-DF929625EA0E}">
        <p15:presenceInfo xmlns:p15="http://schemas.microsoft.com/office/powerpoint/2012/main" userId="Tae Min Ch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1" d="100"/>
          <a:sy n="71" d="100"/>
        </p:scale>
        <p:origin x="5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23"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10BFC4-F897-4C2C-A2B0-89CB78DF63CF}" type="datetimeFigureOut">
              <a:rPr lang="en-US" smtClean="0"/>
              <a:t>8/21/2017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CDEE03-CFD7-41C9-9C2D-B70CB6D521F1}" type="slidenum">
              <a:rPr lang="en-US" smtClean="0"/>
              <a:t>‹#›</a:t>
            </a:fld>
            <a:endParaRPr lang="en-US"/>
          </a:p>
        </p:txBody>
      </p:sp>
    </p:spTree>
    <p:extLst>
      <p:ext uri="{BB962C8B-B14F-4D97-AF65-F5344CB8AC3E}">
        <p14:creationId xmlns:p14="http://schemas.microsoft.com/office/powerpoint/2010/main" val="646835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A20B947-5391-4EB6-B405-1672110D5562}"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3630719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0B947-5391-4EB6-B405-1672110D5562}"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91306819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20B947-5391-4EB6-B405-1672110D5562}"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4180169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0B947-5391-4EB6-B405-1672110D5562}"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1748114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20B947-5391-4EB6-B405-1672110D5562}" type="datetimeFigureOut">
              <a:rPr lang="en-US" smtClean="0"/>
              <a:t>8/21/2017</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D1150753-913E-4ACB-A4B0-1549FF7693AF}"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32651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20B947-5391-4EB6-B405-1672110D5562}"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50753-913E-4ACB-A4B0-1549FF7693AF}"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98252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20B947-5391-4EB6-B405-1672110D5562}"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50753-913E-4ACB-A4B0-1549FF7693AF}"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62425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20B947-5391-4EB6-B405-1672110D5562}"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50753-913E-4ACB-A4B0-1549FF7693AF}"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02718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20B947-5391-4EB6-B405-1672110D5562}" type="datetimeFigureOut">
              <a:rPr lang="en-US" smtClean="0"/>
              <a:t>8/21/2017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150753-913E-4ACB-A4B0-1549FF7693AF}"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39869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20B947-5391-4EB6-B405-1672110D5562}" type="datetimeFigureOut">
              <a:rPr lang="en-US" smtClean="0"/>
              <a:t>8/21/2017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150753-913E-4ACB-A4B0-1549FF7693AF}"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23308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20B947-5391-4EB6-B405-1672110D5562}" type="datetimeFigureOut">
              <a:rPr lang="en-US" smtClean="0"/>
              <a:t>8/21/2017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2195456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20B947-5391-4EB6-B405-1672110D5562}"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50753-913E-4ACB-A4B0-1549FF7693AF}"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50867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0B947-5391-4EB6-B405-1672110D5562}"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17915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9A20B947-5391-4EB6-B405-1672110D5562}" type="datetimeFigureOut">
              <a:rPr lang="en-US" smtClean="0"/>
              <a:t>8/21/2017</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D1150753-913E-4ACB-A4B0-1549FF7693AF}"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50131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20B947-5391-4EB6-B405-1672110D5562}"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50753-913E-4ACB-A4B0-1549FF7693AF}"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50913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20B947-5391-4EB6-B405-1672110D5562}"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50753-913E-4ACB-A4B0-1549FF7693AF}"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391990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20B947-5391-4EB6-B405-1672110D5562}"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32438993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20B947-5391-4EB6-B405-1672110D5562}"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6746935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20B947-5391-4EB6-B405-1672110D5562}"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1742047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20B947-5391-4EB6-B405-1672110D5562}"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22032912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20B947-5391-4EB6-B405-1672110D5562}" type="datetimeFigureOut">
              <a:rPr lang="en-US" smtClean="0"/>
              <a:t>8/21/2017</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2279040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20B947-5391-4EB6-B405-1672110D5562}" type="datetimeFigureOut">
              <a:rPr lang="en-US" smtClean="0"/>
              <a:t>8/21/2017</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24810677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20B947-5391-4EB6-B405-1672110D5562}" type="datetimeFigureOut">
              <a:rPr lang="en-US" smtClean="0"/>
              <a:t>8/21/2017</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1768603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20B947-5391-4EB6-B405-1672110D5562}"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19337540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A20B947-5391-4EB6-B405-1672110D5562}"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14967931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A20B947-5391-4EB6-B405-1672110D5562}"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2491506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20B947-5391-4EB6-B405-1672110D5562}"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19587528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20B947-5391-4EB6-B405-1672110D5562}"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1150753-913E-4ACB-A4B0-1549FF7693AF}"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311310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9A20B947-5391-4EB6-B405-1672110D5562}"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38809397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9A20B947-5391-4EB6-B405-1672110D5562}"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1150753-913E-4ACB-A4B0-1549FF7693AF}"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966347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9A20B947-5391-4EB6-B405-1672110D5562}"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9279293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20B947-5391-4EB6-B405-1672110D5562}"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4014100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20B947-5391-4EB6-B405-1672110D5562}"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39730436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9A20B947-5391-4EB6-B405-1672110D5562}" type="datetimeFigureOut">
              <a:rPr lang="en-US" smtClean="0"/>
              <a:t>8/21/2017</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9818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20B947-5391-4EB6-B405-1672110D5562}"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27000919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20B947-5391-4EB6-B405-1672110D5562}"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7016077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9A20B947-5391-4EB6-B405-1672110D5562}" type="datetimeFigureOut">
              <a:rPr lang="en-US" smtClean="0"/>
              <a:t>8/21/2017</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18181515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20B947-5391-4EB6-B405-1672110D5562}"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20377203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20B947-5391-4EB6-B405-1672110D5562}" type="datetimeFigureOut">
              <a:rPr lang="en-US" smtClean="0"/>
              <a:t>8/21/2017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10179077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20B947-5391-4EB6-B405-1672110D5562}" type="datetimeFigureOut">
              <a:rPr lang="en-US" smtClean="0"/>
              <a:t>8/21/2017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14269027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20B947-5391-4EB6-B405-1672110D5562}" type="datetimeFigureOut">
              <a:rPr lang="en-US" smtClean="0"/>
              <a:t>8/21/2017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23398307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20B947-5391-4EB6-B405-1672110D5562}"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27095922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20B947-5391-4EB6-B405-1672110D5562}"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13753380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20B947-5391-4EB6-B405-1672110D5562}"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4044930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A20B947-5391-4EB6-B405-1672110D5562}" type="datetimeFigureOut">
              <a:rPr lang="en-US" smtClean="0"/>
              <a:t>8/21/2017</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1279239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20B947-5391-4EB6-B405-1672110D5562}" type="datetimeFigureOut">
              <a:rPr lang="en-US" smtClean="0"/>
              <a:t>8/21/2017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26046227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A20B947-5391-4EB6-B405-1672110D5562}" type="datetimeFigureOut">
              <a:rPr lang="en-US" smtClean="0"/>
              <a:t>8/21/2017</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D1150753-913E-4ACB-A4B0-1549FF7693AF}"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065835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9A20B947-5391-4EB6-B405-1672110D5562}" type="datetimeFigureOut">
              <a:rPr lang="en-US" smtClean="0"/>
              <a:t>8/21/2017</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19300003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A20B947-5391-4EB6-B405-1672110D5562}" type="datetimeFigureOut">
              <a:rPr lang="en-US" smtClean="0"/>
              <a:t>8/21/2017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42319794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A20B947-5391-4EB6-B405-1672110D5562}" type="datetimeFigureOut">
              <a:rPr lang="en-US" smtClean="0"/>
              <a:t>8/21/2017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22208095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20B947-5391-4EB6-B405-1672110D5562}"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1908159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9A20B947-5391-4EB6-B405-1672110D5562}" type="datetimeFigureOut">
              <a:rPr lang="en-US" smtClean="0"/>
              <a:t>8/21/2017</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28133743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9A20B947-5391-4EB6-B405-1672110D5562}" type="datetimeFigureOut">
              <a:rPr lang="en-US" smtClean="0"/>
              <a:t>8/21/2017</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10313266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20B947-5391-4EB6-B405-1672110D5562}"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20347676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20B947-5391-4EB6-B405-1672110D5562}"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22978275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20B947-5391-4EB6-B405-1672110D5562}"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27621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20B947-5391-4EB6-B405-1672110D5562}" type="datetimeFigureOut">
              <a:rPr lang="en-US" smtClean="0"/>
              <a:t>8/21/2017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8912281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20B947-5391-4EB6-B405-1672110D5562}" type="datetimeFigureOut">
              <a:rPr lang="en-US" smtClean="0"/>
              <a:t>8/21/2017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23513803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20B947-5391-4EB6-B405-1672110D5562}" type="datetimeFigureOut">
              <a:rPr lang="en-US" smtClean="0"/>
              <a:t>8/21/2017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8102375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20B947-5391-4EB6-B405-1672110D5562}" type="datetimeFigureOut">
              <a:rPr lang="en-US" smtClean="0"/>
              <a:t>8/21/2017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7565891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20B947-5391-4EB6-B405-1672110D5562}"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31989818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20B947-5391-4EB6-B405-1672110D5562}"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31461272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20B947-5391-4EB6-B405-1672110D5562}"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24885316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20B947-5391-4EB6-B405-1672110D5562}"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14586150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20B947-5391-4EB6-B405-1672110D5562}"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50753-913E-4ACB-A4B0-1549FF7693AF}"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55980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20B947-5391-4EB6-B405-1672110D5562}"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41632071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A20B947-5391-4EB6-B405-1672110D5562}" type="datetimeFigureOut">
              <a:rPr lang="en-US" smtClean="0"/>
              <a:t>8/21/2017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3678019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20B947-5391-4EB6-B405-1672110D5562}" type="datetimeFigureOut">
              <a:rPr lang="en-US" smtClean="0"/>
              <a:t>8/21/2017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6175583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A20B947-5391-4EB6-B405-1672110D5562}" type="datetimeFigureOut">
              <a:rPr lang="en-US" smtClean="0"/>
              <a:t>8/21/2017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38285615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20B947-5391-4EB6-B405-1672110D5562}"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24385280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20B947-5391-4EB6-B405-1672110D5562}"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8386673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20B947-5391-4EB6-B405-1672110D5562}"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20418988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20B947-5391-4EB6-B405-1672110D5562}"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18249241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20B947-5391-4EB6-B405-1672110D5562}"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35744648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20B947-5391-4EB6-B405-1672110D5562}"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19630758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20B947-5391-4EB6-B405-1672110D5562}" type="datetimeFigureOut">
              <a:rPr lang="en-US" smtClean="0"/>
              <a:t>8/21/2017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35497946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A20B947-5391-4EB6-B405-1672110D5562}" type="datetimeFigureOut">
              <a:rPr lang="en-US" smtClean="0"/>
              <a:t>8/21/2017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24911554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A20B947-5391-4EB6-B405-1672110D5562}" type="datetimeFigureOut">
              <a:rPr lang="en-US" smtClean="0"/>
              <a:t>8/21/2017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954452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20B947-5391-4EB6-B405-1672110D5562}"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12445586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9A20B947-5391-4EB6-B405-1672110D5562}" type="datetimeFigureOut">
              <a:rPr lang="en-US" smtClean="0"/>
              <a:t>8/21/2017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35977718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A20B947-5391-4EB6-B405-1672110D5562}"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38408948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A20B947-5391-4EB6-B405-1672110D5562}"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23636937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A20B947-5391-4EB6-B405-1672110D5562}"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18755529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A20B947-5391-4EB6-B405-1672110D5562}"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50753-913E-4ACB-A4B0-1549FF7693AF}"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1283680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20B947-5391-4EB6-B405-1672110D5562}"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22817841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A20B947-5391-4EB6-B405-1672110D5562}" type="datetimeFigureOut">
              <a:rPr lang="en-US" smtClean="0"/>
              <a:t>8/21/2017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24106882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A20B947-5391-4EB6-B405-1672110D5562}" type="datetimeFigureOut">
              <a:rPr lang="en-US" smtClean="0"/>
              <a:t>8/21/2017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254622875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20B947-5391-4EB6-B405-1672110D5562}"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154622528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20B947-5391-4EB6-B405-1672110D5562}"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2887645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20B947-5391-4EB6-B405-1672110D5562}"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31490314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9A20B947-5391-4EB6-B405-1672110D5562}" type="datetimeFigureOut">
              <a:rPr lang="en-US" smtClean="0"/>
              <a:t>8/21/2017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21779570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20B947-5391-4EB6-B405-1672110D5562}"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32104886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20B947-5391-4EB6-B405-1672110D5562}"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30253322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20B947-5391-4EB6-B405-1672110D5562}"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4629832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20B947-5391-4EB6-B405-1672110D5562}" type="datetimeFigureOut">
              <a:rPr lang="en-US" smtClean="0"/>
              <a:t>8/21/2017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71557894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20B947-5391-4EB6-B405-1672110D5562}" type="datetimeFigureOut">
              <a:rPr lang="en-US" smtClean="0"/>
              <a:t>8/21/2017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120579474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20B947-5391-4EB6-B405-1672110D5562}" type="datetimeFigureOut">
              <a:rPr lang="en-US" smtClean="0"/>
              <a:t>8/21/2017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155044192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9A20B947-5391-4EB6-B405-1672110D5562}"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D1150753-913E-4ACB-A4B0-1549FF7693AF}" type="slidenum">
              <a:rPr lang="en-US" smtClean="0"/>
              <a:t>‹#›</a:t>
            </a:fld>
            <a:endParaRPr lang="en-US"/>
          </a:p>
        </p:txBody>
      </p:sp>
    </p:spTree>
    <p:extLst>
      <p:ext uri="{BB962C8B-B14F-4D97-AF65-F5344CB8AC3E}">
        <p14:creationId xmlns:p14="http://schemas.microsoft.com/office/powerpoint/2010/main" val="409219579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Date Placeholder 8"/>
          <p:cNvSpPr>
            <a:spLocks noGrp="1"/>
          </p:cNvSpPr>
          <p:nvPr>
            <p:ph type="dt" sz="half" idx="10"/>
          </p:nvPr>
        </p:nvSpPr>
        <p:spPr/>
        <p:txBody>
          <a:bodyPr/>
          <a:lstStyle/>
          <a:p>
            <a:fld id="{9A20B947-5391-4EB6-B405-1672110D5562}" type="datetimeFigureOut">
              <a:rPr lang="en-US" smtClean="0"/>
              <a:t>8/21/2017</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3859229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20B947-5391-4EB6-B405-1672110D5562}"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50753-913E-4ACB-A4B0-1549FF7693AF}" type="slidenum">
              <a:rPr lang="en-US" smtClean="0"/>
              <a:t>‹#›</a:t>
            </a:fld>
            <a:endParaRPr lang="en-US"/>
          </a:p>
        </p:txBody>
      </p:sp>
    </p:spTree>
    <p:extLst>
      <p:ext uri="{BB962C8B-B14F-4D97-AF65-F5344CB8AC3E}">
        <p14:creationId xmlns:p14="http://schemas.microsoft.com/office/powerpoint/2010/main" val="2561540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image" Target="../media/image2.png"/><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theme" Target="../theme/theme5.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image" Target="../media/image5.png"/><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theme" Target="../theme/theme6.xml"/><Relationship Id="rId3" Type="http://schemas.openxmlformats.org/officeDocument/2006/relationships/slideLayout" Target="../slideLayouts/slideLayout75.xml"/><Relationship Id="rId21" Type="http://schemas.openxmlformats.org/officeDocument/2006/relationships/image" Target="../media/image9.png"/><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image" Target="../media/image8.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19" Type="http://schemas.openxmlformats.org/officeDocument/2006/relationships/image" Target="../media/image7.png"/><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image" Target="../media/image10.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7.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20B947-5391-4EB6-B405-1672110D5562}" type="datetimeFigureOut">
              <a:rPr lang="en-US" smtClean="0"/>
              <a:t>8/21/2017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150753-913E-4ACB-A4B0-1549FF7693AF}" type="slidenum">
              <a:rPr lang="en-US" smtClean="0"/>
              <a:t>‹#›</a:t>
            </a:fld>
            <a:endParaRPr lang="en-US"/>
          </a:p>
        </p:txBody>
      </p:sp>
    </p:spTree>
    <p:extLst>
      <p:ext uri="{BB962C8B-B14F-4D97-AF65-F5344CB8AC3E}">
        <p14:creationId xmlns:p14="http://schemas.microsoft.com/office/powerpoint/2010/main" val="126202870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9A20B947-5391-4EB6-B405-1672110D5562}" type="datetimeFigureOut">
              <a:rPr lang="en-US" smtClean="0"/>
              <a:t>8/21/2017</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1150753-913E-4ACB-A4B0-1549FF7693AF}"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764042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A20B947-5391-4EB6-B405-1672110D5562}" type="datetimeFigureOut">
              <a:rPr lang="en-US" smtClean="0"/>
              <a:t>8/21/2017</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1150753-913E-4ACB-A4B0-1549FF7693AF}" type="slidenum">
              <a:rPr lang="en-US" smtClean="0"/>
              <a:t>‹#›</a:t>
            </a:fld>
            <a:endParaRPr lang="en-US"/>
          </a:p>
        </p:txBody>
      </p:sp>
    </p:spTree>
    <p:extLst>
      <p:ext uri="{BB962C8B-B14F-4D97-AF65-F5344CB8AC3E}">
        <p14:creationId xmlns:p14="http://schemas.microsoft.com/office/powerpoint/2010/main" val="2766376644"/>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A20B947-5391-4EB6-B405-1672110D5562}" type="datetimeFigureOut">
              <a:rPr lang="en-US" smtClean="0"/>
              <a:t>8/21/2017</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1150753-913E-4ACB-A4B0-1549FF7693AF}" type="slidenum">
              <a:rPr lang="en-US" smtClean="0"/>
              <a:t>‹#›</a:t>
            </a:fld>
            <a:endParaRPr lang="en-US"/>
          </a:p>
        </p:txBody>
      </p:sp>
    </p:spTree>
    <p:extLst>
      <p:ext uri="{BB962C8B-B14F-4D97-AF65-F5344CB8AC3E}">
        <p14:creationId xmlns:p14="http://schemas.microsoft.com/office/powerpoint/2010/main" val="529369962"/>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A20B947-5391-4EB6-B405-1672110D5562}" type="datetimeFigureOut">
              <a:rPr lang="en-US" smtClean="0"/>
              <a:t>8/21/2017</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1150753-913E-4ACB-A4B0-1549FF7693AF}" type="slidenum">
              <a:rPr lang="en-US" smtClean="0"/>
              <a:t>‹#›</a:t>
            </a:fld>
            <a:endParaRPr lang="en-US"/>
          </a:p>
        </p:txBody>
      </p:sp>
    </p:spTree>
    <p:extLst>
      <p:ext uri="{BB962C8B-B14F-4D97-AF65-F5344CB8AC3E}">
        <p14:creationId xmlns:p14="http://schemas.microsoft.com/office/powerpoint/2010/main" val="2176868192"/>
      </p:ext>
    </p:extLst>
  </p:cSld>
  <p:clrMap bg1="dk1" tx1="lt1" bg2="dk2" tx2="lt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 id="2147483984" r:id="rId14"/>
    <p:sldLayoutId id="2147483985" r:id="rId15"/>
    <p:sldLayoutId id="2147483986" r:id="rId16"/>
    <p:sldLayoutId id="214748398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A20B947-5391-4EB6-B405-1672110D5562}" type="datetimeFigureOut">
              <a:rPr lang="en-US" smtClean="0"/>
              <a:t>8/21/2017</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1150753-913E-4ACB-A4B0-1549FF7693AF}" type="slidenum">
              <a:rPr lang="en-US" smtClean="0"/>
              <a:t>‹#›</a:t>
            </a:fld>
            <a:endParaRPr lang="en-US"/>
          </a:p>
        </p:txBody>
      </p:sp>
    </p:spTree>
    <p:extLst>
      <p:ext uri="{BB962C8B-B14F-4D97-AF65-F5344CB8AC3E}">
        <p14:creationId xmlns:p14="http://schemas.microsoft.com/office/powerpoint/2010/main" val="2205776879"/>
      </p:ext>
    </p:extLst>
  </p:cSld>
  <p:clrMap bg1="dk1" tx1="lt1" bg2="dk2" tx2="lt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 id="2147484072" r:id="rId12"/>
    <p:sldLayoutId id="2147484073" r:id="rId13"/>
    <p:sldLayoutId id="2147484074" r:id="rId14"/>
    <p:sldLayoutId id="2147484075" r:id="rId15"/>
    <p:sldLayoutId id="2147484076" r:id="rId16"/>
    <p:sldLayoutId id="21474840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9A20B947-5391-4EB6-B405-1672110D5562}" type="datetimeFigureOut">
              <a:rPr lang="en-US" smtClean="0"/>
              <a:t>8/21/2017</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fld id="{D1150753-913E-4ACB-A4B0-1549FF7693AF}" type="slidenum">
              <a:rPr lang="en-US" smtClean="0"/>
              <a:t>‹#›</a:t>
            </a:fld>
            <a:endParaRPr lang="en-US"/>
          </a:p>
        </p:txBody>
      </p:sp>
    </p:spTree>
    <p:extLst>
      <p:ext uri="{BB962C8B-B14F-4D97-AF65-F5344CB8AC3E}">
        <p14:creationId xmlns:p14="http://schemas.microsoft.com/office/powerpoint/2010/main" val="3664984794"/>
      </p:ext>
    </p:extLst>
  </p:cSld>
  <p:clrMap bg1="dk1" tx1="lt1" bg2="dk2" tx2="lt2" accent1="accent1" accent2="accent2" accent3="accent3" accent4="accent4" accent5="accent5" accent6="accent6" hlink="hlink" folHlink="folHlink"/>
  <p:sldLayoutIdLst>
    <p:sldLayoutId id="2147484163" r:id="rId1"/>
    <p:sldLayoutId id="2147484164" r:id="rId2"/>
    <p:sldLayoutId id="2147484165" r:id="rId3"/>
    <p:sldLayoutId id="2147484166" r:id="rId4"/>
    <p:sldLayoutId id="2147484167" r:id="rId5"/>
    <p:sldLayoutId id="2147484168" r:id="rId6"/>
    <p:sldLayoutId id="2147484169" r:id="rId7"/>
    <p:sldLayoutId id="2147484170" r:id="rId8"/>
    <p:sldLayoutId id="2147484171" r:id="rId9"/>
    <p:sldLayoutId id="2147484172" r:id="rId10"/>
    <p:sldLayoutId id="2147484173" r:id="rId11"/>
  </p:sldLayoutIdLst>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4.xml"/><Relationship Id="rId5" Type="http://schemas.openxmlformats.org/officeDocument/2006/relationships/image" Target="../media/image16.jpg"/><Relationship Id="rId4" Type="http://schemas.openxmlformats.org/officeDocument/2006/relationships/image" Target="../media/image15.jp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9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g"/></Relationships>
</file>

<file path=ppt/slides/_rels/slide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24.xml"/><Relationship Id="rId5" Type="http://schemas.openxmlformats.org/officeDocument/2006/relationships/image" Target="../media/image25.jpg"/><Relationship Id="rId4" Type="http://schemas.openxmlformats.org/officeDocument/2006/relationships/image" Target="../media/image24.jpg"/></Relationships>
</file>

<file path=ppt/slides/_rels/slide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40.xml"/><Relationship Id="rId4" Type="http://schemas.openxmlformats.org/officeDocument/2006/relationships/image" Target="../media/image28.jpg"/></Relationships>
</file>

<file path=ppt/slides/_rels/slide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 y="0"/>
            <a:ext cx="10578517" cy="486561"/>
          </a:xfrm>
        </p:spPr>
        <p:txBody>
          <a:bodyPr>
            <a:normAutofit/>
          </a:bodyPr>
          <a:lstStyle/>
          <a:p>
            <a:endParaRPr lang="en-US" sz="2000" dirty="0">
              <a:solidFill>
                <a:schemeClr val="accent1"/>
              </a:solidFill>
            </a:endParaRPr>
          </a:p>
        </p:txBody>
      </p:sp>
    </p:spTree>
    <p:extLst>
      <p:ext uri="{BB962C8B-B14F-4D97-AF65-F5344CB8AC3E}">
        <p14:creationId xmlns:p14="http://schemas.microsoft.com/office/powerpoint/2010/main" val="13719998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63796" y="0"/>
            <a:ext cx="4899360" cy="553673"/>
          </a:xfrm>
        </p:spPr>
        <p:txBody>
          <a:bodyPr>
            <a:normAutofit fontScale="90000"/>
          </a:bodyPr>
          <a:lstStyle/>
          <a:p>
            <a:r>
              <a:rPr lang="en-US" dirty="0">
                <a:solidFill>
                  <a:schemeClr val="accent3">
                    <a:lumMod val="50000"/>
                  </a:schemeClr>
                </a:solidFill>
              </a:rPr>
              <a:t>What are smart homes?</a:t>
            </a:r>
          </a:p>
        </p:txBody>
      </p:sp>
      <p:sp>
        <p:nvSpPr>
          <p:cNvPr id="5" name="Picture Placeholder 4"/>
          <p:cNvSpPr>
            <a:spLocks noGrp="1"/>
          </p:cNvSpPr>
          <p:nvPr>
            <p:ph type="pic" idx="1"/>
          </p:nvPr>
        </p:nvSpPr>
        <p:spPr>
          <a:xfrm>
            <a:off x="7818539" y="822120"/>
            <a:ext cx="3397541" cy="4446165"/>
          </a:xfrm>
        </p:spPr>
      </p:sp>
      <p:sp>
        <p:nvSpPr>
          <p:cNvPr id="6" name="Text Placeholder 5"/>
          <p:cNvSpPr>
            <a:spLocks noGrp="1"/>
          </p:cNvSpPr>
          <p:nvPr>
            <p:ph type="body" sz="half" idx="2"/>
          </p:nvPr>
        </p:nvSpPr>
        <p:spPr>
          <a:xfrm>
            <a:off x="1451295" y="553983"/>
            <a:ext cx="5519956" cy="2575112"/>
          </a:xfrm>
          <a:ln>
            <a:solidFill>
              <a:schemeClr val="accent1"/>
            </a:solidFill>
          </a:ln>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285750" indent="-285750">
              <a:buClr>
                <a:schemeClr val="bg1"/>
              </a:buClr>
              <a:buFont typeface="Arial" panose="020B0604020202020204" pitchFamily="34" charset="0"/>
              <a:buChar char="•"/>
            </a:pPr>
            <a:r>
              <a:rPr lang="en-US" dirty="0"/>
              <a:t>Smart homes are homes equipped with network-connected products and connected via Wi-Fi, Bluetooth, or similar functions.</a:t>
            </a:r>
          </a:p>
          <a:p>
            <a:pPr marL="285750" indent="-285750">
              <a:buClr>
                <a:schemeClr val="bg1"/>
              </a:buClr>
              <a:buFont typeface="Arial" panose="020B0604020202020204" pitchFamily="34" charset="0"/>
              <a:buChar char="•"/>
            </a:pPr>
            <a:r>
              <a:rPr lang="en-US" dirty="0"/>
              <a:t>Homes equipped with lighting, heating, and electronic devices to be controlled remotely by phones, tablets or computers of the home owner/s.</a:t>
            </a:r>
          </a:p>
          <a:p>
            <a:pPr marL="285750" indent="-285750">
              <a:buClr>
                <a:schemeClr val="bg1"/>
              </a:buClr>
              <a:buFont typeface="Arial" panose="020B0604020202020204" pitchFamily="34" charset="0"/>
              <a:buChar char="•"/>
            </a:pPr>
            <a:r>
              <a:rPr lang="en-US" dirty="0"/>
              <a:t>Homes managed without the need of manual labor or the physical necessity of humans.</a:t>
            </a:r>
          </a:p>
          <a:p>
            <a:pPr marL="285750" indent="-285750">
              <a:buClr>
                <a:schemeClr val="bg1"/>
              </a:buClr>
              <a:buFont typeface="Arial" panose="020B0604020202020204" pitchFamily="34" charset="0"/>
              <a:buChar char="•"/>
            </a:pPr>
            <a:endParaRPr lang="en-US" dirty="0"/>
          </a:p>
        </p:txBody>
      </p:sp>
      <p:pic>
        <p:nvPicPr>
          <p:cNvPr id="9" name="Picture 8"/>
          <p:cNvPicPr>
            <a:picLocks noChangeAspect="1"/>
          </p:cNvPicPr>
          <p:nvPr/>
        </p:nvPicPr>
        <p:blipFill>
          <a:blip r:embed="rId2"/>
          <a:stretch>
            <a:fillRect/>
          </a:stretch>
        </p:blipFill>
        <p:spPr>
          <a:xfrm>
            <a:off x="7818539" y="822119"/>
            <a:ext cx="3397540" cy="444616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089955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2)">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97280" y="596995"/>
            <a:ext cx="10058400" cy="728465"/>
          </a:xfrm>
        </p:spPr>
        <p:txBody>
          <a:bodyPr/>
          <a:lstStyle/>
          <a:p>
            <a:r>
              <a:rPr lang="en-US" dirty="0">
                <a:solidFill>
                  <a:schemeClr val="accent2"/>
                </a:solidFill>
              </a:rPr>
              <a:t>Historical background</a:t>
            </a:r>
          </a:p>
        </p:txBody>
      </p:sp>
      <p:sp>
        <p:nvSpPr>
          <p:cNvPr id="6" name="Content Placeholder 5"/>
          <p:cNvSpPr>
            <a:spLocks noGrp="1"/>
          </p:cNvSpPr>
          <p:nvPr>
            <p:ph idx="1"/>
          </p:nvPr>
        </p:nvSpPr>
        <p:spPr>
          <a:xfrm>
            <a:off x="1097280" y="1954791"/>
            <a:ext cx="9007773" cy="3117425"/>
          </a:xfrm>
        </p:spPr>
        <p:txBody>
          <a:bodyPr>
            <a:normAutofit fontScale="85000" lnSpcReduction="10000"/>
          </a:bodyPr>
          <a:lstStyle/>
          <a:p>
            <a:pPr marL="0" indent="0">
              <a:buNone/>
            </a:pPr>
            <a:r>
              <a:rPr lang="en-US" sz="1600" dirty="0"/>
              <a:t>The idea of smart homes can be originated in the start of 1900s, when the first engine-powered vacuums came out in 1901, invented by British engineer Hubert Cecil Booth and American inventor David T. Kenney, to clean without much manual labor and less time-consuming. The idea of convenience grew with the invention of refrigerators, clothes dryers, washing machines, toasters, and more in the first two decades of 1900s. </a:t>
            </a:r>
          </a:p>
          <a:p>
            <a:pPr marL="0" indent="0">
              <a:buNone/>
            </a:pPr>
            <a:r>
              <a:rPr lang="en-US" sz="1600" dirty="0"/>
              <a:t>The first smart device was created in 1966 and called the ECHO IV. ECHO IV could compute shopping lists, control the temperature at home and turn appliances on and off. It was never commercially sold.</a:t>
            </a:r>
          </a:p>
          <a:p>
            <a:pPr marL="0" indent="0">
              <a:buNone/>
            </a:pPr>
            <a:r>
              <a:rPr lang="en-US" sz="1600" dirty="0"/>
              <a:t>The kitchen computer was developed a year later (1967) for storing recipes and using them later. It didn’t sold well due to an tagline, “If she can only cook as well as Honeywell can computer”.</a:t>
            </a:r>
          </a:p>
          <a:p>
            <a:pPr marL="0" indent="0">
              <a:buNone/>
            </a:pPr>
            <a:r>
              <a:rPr lang="en-US" sz="1600" dirty="0"/>
              <a:t>Smart homes, or home automation, started to gain popularity in the early 2000s and started better convenience from domestic technologies and home networking. </a:t>
            </a:r>
          </a:p>
          <a:p>
            <a:pPr marL="0" indent="0">
              <a:buNone/>
            </a:pPr>
            <a:r>
              <a:rPr lang="en-US" sz="1600" dirty="0"/>
              <a:t>Current smart homes is to manage the home without the physical need to be in the home and it ranges from preparing food, setting up heating and lighting, security, and energy-usage.</a:t>
            </a:r>
            <a:endParaRPr lang="en-US" sz="2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5053" y="1325460"/>
            <a:ext cx="1874426" cy="333043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1646" y="4889241"/>
            <a:ext cx="3114173" cy="1877271"/>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2645" y="98404"/>
            <a:ext cx="2510349" cy="17579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526" y="5001208"/>
            <a:ext cx="2221124" cy="1765304"/>
          </a:xfrm>
          <a:prstGeom prst="rect">
            <a:avLst/>
          </a:prstGeom>
          <a:ln>
            <a:noFill/>
          </a:ln>
          <a:effectLst>
            <a:softEdge rad="112500"/>
          </a:effectLst>
        </p:spPr>
      </p:pic>
    </p:spTree>
    <p:extLst>
      <p:ext uri="{BB962C8B-B14F-4D97-AF65-F5344CB8AC3E}">
        <p14:creationId xmlns:p14="http://schemas.microsoft.com/office/powerpoint/2010/main" val="323509269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 calcmode="lin" valueType="num">
                                      <p:cBhvr>
                                        <p:cTn id="20"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13" presetClass="entr" presetSubtype="16" fill="hold" nodeType="clickEffect">
                                  <p:stCondLst>
                                    <p:cond delay="0"/>
                                  </p:stCondLst>
                                  <p:childTnLst>
                                    <p:set>
                                      <p:cBhvr>
                                        <p:cTn id="45" dur="1" fill="hold">
                                          <p:stCondLst>
                                            <p:cond delay="0"/>
                                          </p:stCondLst>
                                        </p:cTn>
                                        <p:tgtEl>
                                          <p:spTgt spid="6">
                                            <p:txEl>
                                              <p:pRg st="1" end="1"/>
                                            </p:txEl>
                                          </p:spTgt>
                                        </p:tgtEl>
                                        <p:attrNameLst>
                                          <p:attrName>style.visibility</p:attrName>
                                        </p:attrNameLst>
                                      </p:cBhvr>
                                      <p:to>
                                        <p:strVal val="visible"/>
                                      </p:to>
                                    </p:set>
                                    <p:animEffect transition="in" filter="plus(in)">
                                      <p:cBhvr>
                                        <p:cTn id="46" dur="2000"/>
                                        <p:tgtEl>
                                          <p:spTgt spid="6">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12"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additive="base">
                                        <p:cTn id="51" dur="500" fill="hold"/>
                                        <p:tgtEl>
                                          <p:spTgt spid="3"/>
                                        </p:tgtEl>
                                        <p:attrNameLst>
                                          <p:attrName>ppt_x</p:attrName>
                                        </p:attrNameLst>
                                      </p:cBhvr>
                                      <p:tavLst>
                                        <p:tav tm="0">
                                          <p:val>
                                            <p:strVal val="0-#ppt_w/2"/>
                                          </p:val>
                                        </p:tav>
                                        <p:tav tm="100000">
                                          <p:val>
                                            <p:strVal val="#ppt_x"/>
                                          </p:val>
                                        </p:tav>
                                      </p:tavLst>
                                    </p:anim>
                                    <p:anim calcmode="lin" valueType="num">
                                      <p:cBhvr additive="base">
                                        <p:cTn id="5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3" presetClass="entr" presetSubtype="528" fill="hold" nodeType="clickEffect">
                                  <p:stCondLst>
                                    <p:cond delay="0"/>
                                  </p:stCondLst>
                                  <p:childTnLst>
                                    <p:set>
                                      <p:cBhvr>
                                        <p:cTn id="56" dur="1" fill="hold">
                                          <p:stCondLst>
                                            <p:cond delay="0"/>
                                          </p:stCondLst>
                                        </p:cTn>
                                        <p:tgtEl>
                                          <p:spTgt spid="6">
                                            <p:txEl>
                                              <p:pRg st="2" end="2"/>
                                            </p:txEl>
                                          </p:spTgt>
                                        </p:tgtEl>
                                        <p:attrNameLst>
                                          <p:attrName>style.visibility</p:attrName>
                                        </p:attrNameLst>
                                      </p:cBhvr>
                                      <p:to>
                                        <p:strVal val="visible"/>
                                      </p:to>
                                    </p:set>
                                    <p:anim calcmode="lin" valueType="num">
                                      <p:cBhvr>
                                        <p:cTn id="57"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58"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59" dur="500"/>
                                        <p:tgtEl>
                                          <p:spTgt spid="6">
                                            <p:txEl>
                                              <p:pRg st="2" end="2"/>
                                            </p:txEl>
                                          </p:spTgt>
                                        </p:tgtEl>
                                      </p:cBhvr>
                                    </p:animEffect>
                                    <p:anim calcmode="lin" valueType="num">
                                      <p:cBhvr>
                                        <p:cTn id="60" dur="500" fill="hold"/>
                                        <p:tgtEl>
                                          <p:spTgt spid="6">
                                            <p:txEl>
                                              <p:pRg st="2" end="2"/>
                                            </p:txEl>
                                          </p:spTgt>
                                        </p:tgtEl>
                                        <p:attrNameLst>
                                          <p:attrName>ppt_x</p:attrName>
                                        </p:attrNameLst>
                                      </p:cBhvr>
                                      <p:tavLst>
                                        <p:tav tm="0">
                                          <p:val>
                                            <p:fltVal val="0.5"/>
                                          </p:val>
                                        </p:tav>
                                        <p:tav tm="100000">
                                          <p:val>
                                            <p:strVal val="#ppt_x"/>
                                          </p:val>
                                        </p:tav>
                                      </p:tavLst>
                                    </p:anim>
                                    <p:anim calcmode="lin" valueType="num">
                                      <p:cBhvr>
                                        <p:cTn id="61" dur="500" fill="hold"/>
                                        <p:tgtEl>
                                          <p:spTgt spid="6">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4" presetClass="entr" presetSubtype="5" fill="hold"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randombar(vertical)">
                                      <p:cBhvr>
                                        <p:cTn id="66" dur="500"/>
                                        <p:tgtEl>
                                          <p:spTgt spid="7"/>
                                        </p:tgtEl>
                                      </p:cBhvr>
                                    </p:animEffect>
                                  </p:childTnLst>
                                </p:cTn>
                              </p:par>
                            </p:childTnLst>
                          </p:cTn>
                        </p:par>
                      </p:childTnLst>
                    </p:cTn>
                  </p:par>
                  <p:par>
                    <p:cTn id="67" fill="hold">
                      <p:stCondLst>
                        <p:cond delay="indefinite"/>
                      </p:stCondLst>
                      <p:childTnLst>
                        <p:par>
                          <p:cTn id="68" fill="hold">
                            <p:stCondLst>
                              <p:cond delay="0"/>
                            </p:stCondLst>
                            <p:childTnLst>
                              <p:par>
                                <p:cTn id="69" presetID="45" presetClass="entr" presetSubtype="0" fill="hold" nodeType="clickEffect">
                                  <p:stCondLst>
                                    <p:cond delay="0"/>
                                  </p:stCondLst>
                                  <p:childTnLst>
                                    <p:set>
                                      <p:cBhvr>
                                        <p:cTn id="70" dur="1" fill="hold">
                                          <p:stCondLst>
                                            <p:cond delay="0"/>
                                          </p:stCondLst>
                                        </p:cTn>
                                        <p:tgtEl>
                                          <p:spTgt spid="6">
                                            <p:txEl>
                                              <p:pRg st="3" end="3"/>
                                            </p:txEl>
                                          </p:spTgt>
                                        </p:tgtEl>
                                        <p:attrNameLst>
                                          <p:attrName>style.visibility</p:attrName>
                                        </p:attrNameLst>
                                      </p:cBhvr>
                                      <p:to>
                                        <p:strVal val="visible"/>
                                      </p:to>
                                    </p:set>
                                    <p:animEffect transition="in" filter="fade">
                                      <p:cBhvr>
                                        <p:cTn id="71" dur="2000"/>
                                        <p:tgtEl>
                                          <p:spTgt spid="6">
                                            <p:txEl>
                                              <p:pRg st="3" end="3"/>
                                            </p:txEl>
                                          </p:spTgt>
                                        </p:tgtEl>
                                      </p:cBhvr>
                                    </p:animEffect>
                                    <p:anim calcmode="lin" valueType="num">
                                      <p:cBhvr>
                                        <p:cTn id="72" dur="2000" fill="hold"/>
                                        <p:tgtEl>
                                          <p:spTgt spid="6">
                                            <p:txEl>
                                              <p:pRg st="3" end="3"/>
                                            </p:txEl>
                                          </p:spTgt>
                                        </p:tgtEl>
                                        <p:attrNameLst>
                                          <p:attrName>ppt_w</p:attrName>
                                        </p:attrNameLst>
                                      </p:cBhvr>
                                      <p:tavLst>
                                        <p:tav tm="0" fmla="#ppt_w*sin(2.5*pi*$)">
                                          <p:val>
                                            <p:fltVal val="0"/>
                                          </p:val>
                                        </p:tav>
                                        <p:tav tm="100000">
                                          <p:val>
                                            <p:fltVal val="1"/>
                                          </p:val>
                                        </p:tav>
                                      </p:tavLst>
                                    </p:anim>
                                    <p:anim calcmode="lin" valueType="num">
                                      <p:cBhvr>
                                        <p:cTn id="73" dur="2000" fill="hold"/>
                                        <p:tgtEl>
                                          <p:spTgt spid="6">
                                            <p:txEl>
                                              <p:pRg st="3" end="3"/>
                                            </p:txEl>
                                          </p:spTgt>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6">
                                            <p:txEl>
                                              <p:pRg st="4" end="4"/>
                                            </p:txEl>
                                          </p:spTgt>
                                        </p:tgtEl>
                                        <p:attrNameLst>
                                          <p:attrName>style.visibility</p:attrName>
                                        </p:attrNameLst>
                                      </p:cBhvr>
                                      <p:to>
                                        <p:strVal val="visible"/>
                                      </p:to>
                                    </p:set>
                                    <p:animEffect transition="in" filter="fade">
                                      <p:cBhvr>
                                        <p:cTn id="76" dur="2000"/>
                                        <p:tgtEl>
                                          <p:spTgt spid="6">
                                            <p:txEl>
                                              <p:pRg st="4" end="4"/>
                                            </p:txEl>
                                          </p:spTgt>
                                        </p:tgtEl>
                                      </p:cBhvr>
                                    </p:animEffect>
                                    <p:anim calcmode="lin" valueType="num">
                                      <p:cBhvr>
                                        <p:cTn id="77" dur="2000" fill="hold"/>
                                        <p:tgtEl>
                                          <p:spTgt spid="6">
                                            <p:txEl>
                                              <p:pRg st="4" end="4"/>
                                            </p:txEl>
                                          </p:spTgt>
                                        </p:tgtEl>
                                        <p:attrNameLst>
                                          <p:attrName>ppt_w</p:attrName>
                                        </p:attrNameLst>
                                      </p:cBhvr>
                                      <p:tavLst>
                                        <p:tav tm="0" fmla="#ppt_w*sin(2.5*pi*$)">
                                          <p:val>
                                            <p:fltVal val="0"/>
                                          </p:val>
                                        </p:tav>
                                        <p:tav tm="100000">
                                          <p:val>
                                            <p:fltVal val="1"/>
                                          </p:val>
                                        </p:tav>
                                      </p:tavLst>
                                    </p:anim>
                                    <p:anim calcmode="lin" valueType="num">
                                      <p:cBhvr>
                                        <p:cTn id="78" dur="2000" fill="hold"/>
                                        <p:tgtEl>
                                          <p:spTgt spid="6">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accent1">
                <a:shade val="45000"/>
                <a:satMod val="135000"/>
              </a:schemeClr>
              <a:prstClr val="white"/>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haroni" panose="02010803020104030203" pitchFamily="2" charset="-79"/>
                <a:cs typeface="Aharoni" panose="02010803020104030203" pitchFamily="2" charset="-79"/>
              </a:rPr>
              <a:t>The Cons</a:t>
            </a:r>
          </a:p>
        </p:txBody>
      </p:sp>
      <p:sp>
        <p:nvSpPr>
          <p:cNvPr id="3" name="Content Placeholder 2"/>
          <p:cNvSpPr>
            <a:spLocks noGrp="1"/>
          </p:cNvSpPr>
          <p:nvPr>
            <p:ph idx="1"/>
          </p:nvPr>
        </p:nvSpPr>
        <p:spPr>
          <a:xfrm>
            <a:off x="303052" y="2209958"/>
            <a:ext cx="7985271" cy="4375399"/>
          </a:xfrm>
        </p:spPr>
        <p:txBody>
          <a:bodyPr>
            <a:normAutofit/>
          </a:bodyPr>
          <a:lstStyle/>
          <a:p>
            <a:r>
              <a:rPr lang="en-US" sz="2000" dirty="0">
                <a:solidFill>
                  <a:schemeClr val="accent3"/>
                </a:solidFill>
              </a:rPr>
              <a:t>Hack-able. Smart homes can be hacked and stolen through the owner/s devices like their phones, computers or laptops, and tablets. This is basically someone stealing the key to your home. The hackers could potentially learn about the owner/s habits and personal information. </a:t>
            </a:r>
          </a:p>
          <a:p>
            <a:r>
              <a:rPr lang="en-US" sz="2000" dirty="0">
                <a:solidFill>
                  <a:schemeClr val="accent3"/>
                </a:solidFill>
              </a:rPr>
              <a:t>System compatibility. Not all systems can be compatible with others. May need multiple devices/accounts to control all the functions, if the systems aren’t compatible with one another.</a:t>
            </a:r>
          </a:p>
          <a:p>
            <a:r>
              <a:rPr lang="en-US" sz="2000" dirty="0">
                <a:solidFill>
                  <a:schemeClr val="accent3"/>
                </a:solidFill>
              </a:rPr>
              <a:t>The cost. The cost of a smart home is based on how smart the home should be and could go from few hundred dollars to hundreds of thousand or millions plus contractor/s to install the system if the owner/s aren’t tech savvy.</a:t>
            </a:r>
          </a:p>
          <a:p>
            <a:r>
              <a:rPr lang="en-US" sz="2000" dirty="0">
                <a:solidFill>
                  <a:schemeClr val="accent3"/>
                </a:solidFill>
              </a:rPr>
              <a:t>Complex technology and installation. Making a very smart home is very complex in both using it and setting it up, and could require outside help (contractor) to install and setting up the system.</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5182" y="206487"/>
            <a:ext cx="3048000" cy="17104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5298" y="118899"/>
            <a:ext cx="3121402" cy="1800810"/>
          </a:xfrm>
          <a:prstGeom prst="rect">
            <a:avLst/>
          </a:prstGeom>
          <a:ln>
            <a:noFill/>
          </a:ln>
          <a:effectLst>
            <a:softEdge rad="112500"/>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90983" y="4988664"/>
            <a:ext cx="3152199" cy="17731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30972" y="2209959"/>
            <a:ext cx="2512209" cy="187914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75757987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1000"/>
                                        <p:tgtEl>
                                          <p:spTgt spid="3">
                                            <p:txEl>
                                              <p:pRg st="1" end="1"/>
                                            </p:txEl>
                                          </p:spTgt>
                                        </p:tgtEl>
                                      </p:cBhvr>
                                    </p:animEffect>
                                    <p:anim calcmode="lin" valueType="num">
                                      <p:cBhvr>
                                        <p:cTn id="3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5"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2" fill="hold">
                      <p:stCondLst>
                        <p:cond delay="indefinite"/>
                      </p:stCondLst>
                      <p:childTnLst>
                        <p:par>
                          <p:cTn id="43" fill="hold">
                            <p:stCondLst>
                              <p:cond delay="0"/>
                            </p:stCondLst>
                            <p:childTnLst>
                              <p:par>
                                <p:cTn id="44" presetID="15" presetClass="entr" presetSubtype="0" fill="hold" nodeType="click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 calcmode="lin" valueType="num">
                                      <p:cBhvr>
                                        <p:cTn id="46"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7"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8"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0" fill="hold">
                      <p:stCondLst>
                        <p:cond delay="indefinite"/>
                      </p:stCondLst>
                      <p:childTnLst>
                        <p:par>
                          <p:cTn id="51" fill="hold">
                            <p:stCondLst>
                              <p:cond delay="0"/>
                            </p:stCondLst>
                            <p:childTnLst>
                              <p:par>
                                <p:cTn id="52" presetID="21" presetClass="entr" presetSubtype="8"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heel(8)">
                                      <p:cBhvr>
                                        <p:cTn id="54" dur="20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8" fill="hold" nodeType="clickEffect">
                                  <p:stCondLst>
                                    <p:cond delay="0"/>
                                  </p:stCondLst>
                                  <p:childTnLst>
                                    <p:set>
                                      <p:cBhvr>
                                        <p:cTn id="58" dur="1" fill="hold">
                                          <p:stCondLst>
                                            <p:cond delay="0"/>
                                          </p:stCondLst>
                                        </p:cTn>
                                        <p:tgtEl>
                                          <p:spTgt spid="3">
                                            <p:txEl>
                                              <p:pRg st="3" end="3"/>
                                            </p:txEl>
                                          </p:spTgt>
                                        </p:tgtEl>
                                        <p:attrNameLst>
                                          <p:attrName>style.visibility</p:attrName>
                                        </p:attrNameLst>
                                      </p:cBhvr>
                                      <p:to>
                                        <p:strVal val="visible"/>
                                      </p:to>
                                    </p:set>
                                    <p:animEffect transition="in" filter="wheel(8)">
                                      <p:cBhvr>
                                        <p:cTn id="59"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 y="647454"/>
            <a:ext cx="1526796" cy="644451"/>
          </a:xfrm>
        </p:spPr>
        <p:txBody>
          <a:bodyPr>
            <a:normAutofit fontScale="90000"/>
          </a:bodyPr>
          <a:lstStyle/>
          <a:p>
            <a:pPr algn="ctr"/>
            <a:r>
              <a:rPr lang="en-US" sz="4000" dirty="0">
                <a:solidFill>
                  <a:srgbClr val="FFC000"/>
                </a:solidFill>
                <a:latin typeface="Agency FB" panose="020B0503020202020204" pitchFamily="34" charset="0"/>
              </a:rPr>
              <a:t>The Pros</a:t>
            </a:r>
          </a:p>
        </p:txBody>
      </p:sp>
      <p:sp>
        <p:nvSpPr>
          <p:cNvPr id="5" name="Text Placeholder 4"/>
          <p:cNvSpPr>
            <a:spLocks noGrp="1"/>
          </p:cNvSpPr>
          <p:nvPr>
            <p:ph idx="1"/>
          </p:nvPr>
        </p:nvSpPr>
        <p:spPr>
          <a:xfrm>
            <a:off x="2886497" y="1367405"/>
            <a:ext cx="6165223" cy="4756558"/>
          </a:xfrm>
        </p:spPr>
        <p:txBody>
          <a:bodyPr>
            <a:normAutofit fontScale="85000" lnSpcReduction="10000"/>
          </a:bodyPr>
          <a:lstStyle/>
          <a:p>
            <a:r>
              <a:rPr lang="en-US" sz="2000" dirty="0"/>
              <a:t>Convenience. Being able to do activities at home without being there like cooking, cleaning, or heating. Making life more simple at home without being home.</a:t>
            </a:r>
          </a:p>
          <a:p>
            <a:r>
              <a:rPr lang="en-US" sz="2000" dirty="0"/>
              <a:t>Environmentally friendly. Heating and lighting can all be controlled and automatically for the most optical and efficient energy usage.</a:t>
            </a:r>
          </a:p>
          <a:p>
            <a:r>
              <a:rPr lang="en-US" sz="2000" dirty="0"/>
              <a:t>Saves money. Managing heating, lighting, and water by being automatically controlled saves money by using only the needed and efficient amount. It has great potential to reduce energy bills and insurance cost.</a:t>
            </a:r>
          </a:p>
          <a:p>
            <a:r>
              <a:rPr lang="en-US" sz="2000" dirty="0"/>
              <a:t>Security. Only the owner/s and invited guests will be accepted to enter. Notifies whoever is coming to the door and ringing the bell or trying to break in from miles away through the device/s connected to the home. Insurance discounts due to greater safety than regular homes.</a:t>
            </a:r>
          </a:p>
          <a:p>
            <a:endParaRPr lang="en-US" sz="2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6045" y="4680549"/>
            <a:ext cx="2953299" cy="196982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935" y="4786604"/>
            <a:ext cx="2995126" cy="200373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0617" y="2409298"/>
            <a:ext cx="2953299" cy="2024743"/>
          </a:xfrm>
          <a:prstGeom prst="rect">
            <a:avLst/>
          </a:prstGeom>
          <a:ln>
            <a:noFill/>
          </a:ln>
          <a:effectLst>
            <a:softEdge rad="112500"/>
          </a:effec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20617" y="52517"/>
            <a:ext cx="2997547" cy="21102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510853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32"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amond(out)">
                                      <p:cBhvr>
                                        <p:cTn id="21" dur="2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32"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diamond(out)">
                                      <p:cBhvr>
                                        <p:cTn id="26" dur="20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heel(1)">
                                      <p:cBhvr>
                                        <p:cTn id="31" dur="20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wheel(1)">
                                      <p:cBhvr>
                                        <p:cTn id="36" dur="2000"/>
                                        <p:tgtEl>
                                          <p:spTgt spid="5">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10" fill="hold" nodeType="click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anim calcmode="lin" valueType="num">
                                      <p:cBhvr>
                                        <p:cTn id="47"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48" dur="5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it affects lives</a:t>
            </a:r>
          </a:p>
        </p:txBody>
      </p:sp>
      <p:sp>
        <p:nvSpPr>
          <p:cNvPr id="3" name="Content Placeholder 2"/>
          <p:cNvSpPr>
            <a:spLocks noGrp="1"/>
          </p:cNvSpPr>
          <p:nvPr>
            <p:ph idx="1"/>
          </p:nvPr>
        </p:nvSpPr>
        <p:spPr>
          <a:xfrm>
            <a:off x="685800" y="2194561"/>
            <a:ext cx="10622560" cy="2259994"/>
          </a:xfrm>
        </p:spPr>
        <p:txBody>
          <a:bodyPr>
            <a:normAutofit lnSpcReduction="10000"/>
          </a:bodyPr>
          <a:lstStyle/>
          <a:p>
            <a:r>
              <a:rPr lang="en-US" sz="2000" dirty="0"/>
              <a:t>Environmentally friendly and saves money through efficient and optimal usage of energy.</a:t>
            </a:r>
          </a:p>
          <a:p>
            <a:r>
              <a:rPr lang="en-US" sz="2000" dirty="0"/>
              <a:t>Great convenience and saves time without the need to managing the home and preparing certain activities like cooking or cleaning without the need to be home and manually managing it.</a:t>
            </a:r>
          </a:p>
          <a:p>
            <a:r>
              <a:rPr lang="en-US" sz="2000" dirty="0"/>
              <a:t>Can offer greater security than regular homes and lowers the risk of being robbed or intrusion by unwanted guests.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6996" y="4591715"/>
            <a:ext cx="3064726" cy="1986367"/>
          </a:xfrm>
          <a:prstGeom prst="rect">
            <a:avLst/>
          </a:prstGeom>
          <a:ln>
            <a:noFill/>
          </a:ln>
          <a:effectLst>
            <a:softEdge rad="112500"/>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7" y="4002833"/>
            <a:ext cx="4058817" cy="2748485"/>
          </a:xfrm>
          <a:prstGeom prst="rect">
            <a:avLst/>
          </a:prstGeom>
          <a:ln>
            <a:noFill/>
          </a:ln>
          <a:effectLst>
            <a:softEdge rad="112500"/>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1722" y="4454555"/>
            <a:ext cx="3662645" cy="1951626"/>
          </a:xfrm>
          <a:prstGeom prst="rect">
            <a:avLst/>
          </a:prstGeom>
          <a:ln>
            <a:noFill/>
          </a:ln>
          <a:effectLst>
            <a:softEdge rad="112500"/>
          </a:effectLst>
        </p:spPr>
      </p:pic>
    </p:spTree>
    <p:extLst>
      <p:ext uri="{BB962C8B-B14F-4D97-AF65-F5344CB8AC3E}">
        <p14:creationId xmlns:p14="http://schemas.microsoft.com/office/powerpoint/2010/main" val="3446415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edge">
                                      <p:cBhvr>
                                        <p:cTn id="31" dur="20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0" presetClass="entr" presetSubtype="0" fill="hold"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wedge">
                                      <p:cBhvr>
                                        <p:cTn id="36" dur="2000"/>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900" decel="100000" fill="hold"/>
                                        <p:tgtEl>
                                          <p:spTgt spid="7"/>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 calcmode="lin" valueType="num">
                                      <p:cBhvr additive="base">
                                        <p:cTn id="4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4089" y="1817510"/>
            <a:ext cx="5283199" cy="297179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90191152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677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190278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5.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6.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7.xml><?xml version="1.0" encoding="utf-8"?>
<a:theme xmlns:a="http://schemas.openxmlformats.org/drawingml/2006/main" name="Metropolitan">
  <a:themeElements>
    <a:clrScheme name="Metropolit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44E3BB9A-3BF5-4BE4-90CF-48BFABC78514}"/>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353</TotalTime>
  <Words>657</Words>
  <Application>Microsoft Office PowerPoint</Application>
  <PresentationFormat>Widescreen</PresentationFormat>
  <Paragraphs>24</Paragraphs>
  <Slides>9</Slides>
  <Notes>0</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9</vt:i4>
      </vt:variant>
    </vt:vector>
  </HeadingPairs>
  <TitlesOfParts>
    <vt:vector size="26" baseType="lpstr">
      <vt:lpstr>Agency FB</vt:lpstr>
      <vt:lpstr>Aharoni</vt:lpstr>
      <vt:lpstr>Arial</vt:lpstr>
      <vt:lpstr>Calibri</vt:lpstr>
      <vt:lpstr>Calibri Light</vt:lpstr>
      <vt:lpstr>Century Gothic</vt:lpstr>
      <vt:lpstr>Gill Sans MT</vt:lpstr>
      <vt:lpstr>Trebuchet MS</vt:lpstr>
      <vt:lpstr>Tw Cen MT</vt:lpstr>
      <vt:lpstr>Wingdings 3</vt:lpstr>
      <vt:lpstr>Office Theme</vt:lpstr>
      <vt:lpstr>Gallery</vt:lpstr>
      <vt:lpstr>Wisp</vt:lpstr>
      <vt:lpstr>Vapor Trail</vt:lpstr>
      <vt:lpstr>Circuit</vt:lpstr>
      <vt:lpstr>Ion</vt:lpstr>
      <vt:lpstr>Metropolitan</vt:lpstr>
      <vt:lpstr>PowerPoint Presentation</vt:lpstr>
      <vt:lpstr>What are smart homes?</vt:lpstr>
      <vt:lpstr>Historical background</vt:lpstr>
      <vt:lpstr>The Cons</vt:lpstr>
      <vt:lpstr>The Pros</vt:lpstr>
      <vt:lpstr>How it affects lives</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Tae Min Cho</dc:creator>
  <cp:lastModifiedBy>Mohammad Asghar</cp:lastModifiedBy>
  <cp:revision>53</cp:revision>
  <dcterms:created xsi:type="dcterms:W3CDTF">2017-04-18T23:19:58Z</dcterms:created>
  <dcterms:modified xsi:type="dcterms:W3CDTF">2017-08-21T11:21:33Z</dcterms:modified>
</cp:coreProperties>
</file>