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5" r:id="rId6"/>
    <p:sldId id="260" r:id="rId7"/>
    <p:sldId id="261" r:id="rId8"/>
    <p:sldId id="266" r:id="rId9"/>
    <p:sldId id="262"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9D3D47-18A7-4980-BD63-3FA1828C8A7D}" type="datetimeFigureOut">
              <a:rPr lang="en-IN" smtClean="0"/>
              <a:t>10-06-2016</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5E21F5-CB07-488C-BF42-27EDAA946F22}" type="slidenum">
              <a:rPr lang="en-IN" smtClean="0"/>
              <a:t>‹#›</a:t>
            </a:fld>
            <a:endParaRPr lang="en-IN"/>
          </a:p>
        </p:txBody>
      </p:sp>
    </p:spTree>
    <p:extLst>
      <p:ext uri="{BB962C8B-B14F-4D97-AF65-F5344CB8AC3E}">
        <p14:creationId xmlns:p14="http://schemas.microsoft.com/office/powerpoint/2010/main" val="2268226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operations management of Apple is a closed ecosystem since the company has a control over the company’s supply chain management of retail stores. It has more control over the costs and value chain of the company. The technology is also integrated and built in the closed ecosystem of the company. Also the company focuses on developer ecosystem which is value adding component of the industry. The operations management has gained success because of its innovation and intense marketing strategies. Also the company focuses on making high end products that cater to the high end customers having a competitive advantage. </a:t>
            </a:r>
            <a:endParaRPr lang="en-IN" sz="120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8E5E21F5-CB07-488C-BF42-27EDAA946F22}" type="slidenum">
              <a:rPr lang="en-IN" smtClean="0"/>
              <a:t>2</a:t>
            </a:fld>
            <a:endParaRPr lang="en-IN"/>
          </a:p>
        </p:txBody>
      </p:sp>
    </p:spTree>
    <p:extLst>
      <p:ext uri="{BB962C8B-B14F-4D97-AF65-F5344CB8AC3E}">
        <p14:creationId xmlns:p14="http://schemas.microsoft.com/office/powerpoint/2010/main" val="3811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manufacturing plant of Apple is situated in the Silicon Valley, San Francisco which is known as the technological hub of the world. Major technology and software companies are given help and support by the Silicon Valley. The location of the Apple manufacturing plant is such that it also receives a considerable amount of technological innovation and software development methodologies. Apple is currently focused on manufacturing and supplying 6 major categories of products- desktops, </a:t>
            </a:r>
            <a:r>
              <a:rPr lang="en-US" sz="1200" kern="1200" dirty="0" err="1" smtClean="0">
                <a:solidFill>
                  <a:schemeClr val="tx1"/>
                </a:solidFill>
                <a:effectLst/>
                <a:latin typeface="+mn-lt"/>
                <a:ea typeface="+mn-ea"/>
                <a:cs typeface="+mn-cs"/>
              </a:rPr>
              <a:t>ipdas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iphones</a:t>
            </a:r>
            <a:r>
              <a:rPr lang="en-US" sz="1200" kern="1200" dirty="0" smtClean="0">
                <a:solidFill>
                  <a:schemeClr val="tx1"/>
                </a:solidFill>
                <a:effectLst/>
                <a:latin typeface="+mn-lt"/>
                <a:ea typeface="+mn-ea"/>
                <a:cs typeface="+mn-cs"/>
              </a:rPr>
              <a:t>, software, </a:t>
            </a:r>
            <a:r>
              <a:rPr lang="en-US" sz="1200" kern="1200" dirty="0" err="1" smtClean="0">
                <a:solidFill>
                  <a:schemeClr val="tx1"/>
                </a:solidFill>
                <a:effectLst/>
                <a:latin typeface="+mn-lt"/>
                <a:ea typeface="+mn-ea"/>
                <a:cs typeface="+mn-cs"/>
              </a:rPr>
              <a:t>ipods</a:t>
            </a:r>
            <a:r>
              <a:rPr lang="en-US" sz="1200" kern="1200" dirty="0" smtClean="0">
                <a:solidFill>
                  <a:schemeClr val="tx1"/>
                </a:solidFill>
                <a:effectLst/>
                <a:latin typeface="+mn-lt"/>
                <a:ea typeface="+mn-ea"/>
                <a:cs typeface="+mn-cs"/>
              </a:rPr>
              <a:t> and laptops. The company has also gone through an immense change in the technological innovation sector, constantly upgrading itself to the next level. It</a:t>
            </a:r>
            <a:endParaRPr lang="en-IN" sz="120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8E5E21F5-CB07-488C-BF42-27EDAA946F22}" type="slidenum">
              <a:rPr lang="en-IN" smtClean="0"/>
              <a:t>3</a:t>
            </a:fld>
            <a:endParaRPr lang="en-IN"/>
          </a:p>
        </p:txBody>
      </p:sp>
    </p:spTree>
    <p:extLst>
      <p:ext uri="{BB962C8B-B14F-4D97-AF65-F5344CB8AC3E}">
        <p14:creationId xmlns:p14="http://schemas.microsoft.com/office/powerpoint/2010/main" val="333069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design structure of Apple outlets and stores is of superior quality and great customer appeal. The retail stores are designed to create an experience for the customers, a long run experience. Whether it is the interior design or the outside appearance of the store, Apple has made sure that the ongoing customers while passing by, are compelled to have a look at the store. The stores are equipped and designed in such a manner that they aim at delivering a high quality shopping experience. I feel that the company exhibits a “story within the store” concept which is unique and hence the retail stores have gained so much attraction and local relevance. </a:t>
            </a:r>
            <a:endParaRPr lang="en-IN" sz="1200" kern="1200" dirty="0" smtClean="0">
              <a:solidFill>
                <a:schemeClr val="tx1"/>
              </a:solidFill>
              <a:effectLst/>
              <a:latin typeface="+mn-lt"/>
              <a:ea typeface="+mn-ea"/>
              <a:cs typeface="+mn-cs"/>
            </a:endParaRPr>
          </a:p>
          <a:p>
            <a:r>
              <a:rPr lang="en-US" dirty="0" smtClean="0"/>
              <a:t>Apple has also gotten itself trademark</a:t>
            </a:r>
            <a:r>
              <a:rPr lang="en-US" baseline="0" dirty="0" smtClean="0"/>
              <a:t>s and copyrights to avoid any false and fake stores design and layout. </a:t>
            </a:r>
            <a:r>
              <a:rPr lang="en-IN" sz="1200" b="0" i="0" kern="1200" dirty="0" smtClean="0">
                <a:solidFill>
                  <a:schemeClr val="tx1"/>
                </a:solidFill>
                <a:effectLst/>
                <a:latin typeface="+mn-lt"/>
                <a:ea typeface="+mn-ea"/>
                <a:cs typeface="+mn-cs"/>
              </a:rPr>
              <a:t>(</a:t>
            </a:r>
            <a:r>
              <a:rPr lang="en-IN" sz="1200" b="0" i="0" kern="1200" dirty="0" err="1" smtClean="0">
                <a:solidFill>
                  <a:schemeClr val="tx1"/>
                </a:solidFill>
                <a:effectLst/>
                <a:latin typeface="+mn-lt"/>
                <a:ea typeface="+mn-ea"/>
                <a:cs typeface="+mn-cs"/>
              </a:rPr>
              <a:t>Ribeiro</a:t>
            </a:r>
            <a:r>
              <a:rPr lang="en-IN" sz="1200" b="0" i="0" kern="1200" dirty="0" smtClean="0">
                <a:solidFill>
                  <a:schemeClr val="tx1"/>
                </a:solidFill>
                <a:effectLst/>
                <a:latin typeface="+mn-lt"/>
                <a:ea typeface="+mn-ea"/>
                <a:cs typeface="+mn-cs"/>
              </a:rPr>
              <a:t>, 2015)</a:t>
            </a:r>
            <a:endParaRPr lang="en-IN" dirty="0"/>
          </a:p>
        </p:txBody>
      </p:sp>
      <p:sp>
        <p:nvSpPr>
          <p:cNvPr id="4" name="Slide Number Placeholder 3"/>
          <p:cNvSpPr>
            <a:spLocks noGrp="1"/>
          </p:cNvSpPr>
          <p:nvPr>
            <p:ph type="sldNum" sz="quarter" idx="10"/>
          </p:nvPr>
        </p:nvSpPr>
        <p:spPr/>
        <p:txBody>
          <a:bodyPr/>
          <a:lstStyle/>
          <a:p>
            <a:fld id="{8E5E21F5-CB07-488C-BF42-27EDAA946F22}" type="slidenum">
              <a:rPr lang="en-IN" smtClean="0"/>
              <a:t>4</a:t>
            </a:fld>
            <a:endParaRPr lang="en-IN"/>
          </a:p>
        </p:txBody>
      </p:sp>
    </p:spTree>
    <p:extLst>
      <p:ext uri="{BB962C8B-B14F-4D97-AF65-F5344CB8AC3E}">
        <p14:creationId xmlns:p14="http://schemas.microsoft.com/office/powerpoint/2010/main" val="2085898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successful strategies of Apple include its unique selling proposition which is it is very clear in its approach. It caters to high end customers who are looking for a superior quality-luxury product. They first want to fulfil the demand of these customers then move on to the other price conscious customers. The company also creates high expectations regarding the “next big thing” which keeps its customers guessing and in anticipation of something new and innovative. </a:t>
            </a:r>
            <a:r>
              <a:rPr lang="en-IN" sz="1200" b="0" i="0" kern="1200" dirty="0" smtClean="0">
                <a:solidFill>
                  <a:schemeClr val="tx1"/>
                </a:solidFill>
                <a:effectLst/>
                <a:latin typeface="+mn-lt"/>
                <a:ea typeface="+mn-ea"/>
                <a:cs typeface="+mn-cs"/>
              </a:rPr>
              <a:t>(Stark &amp; Stewart, </a:t>
            </a:r>
            <a:r>
              <a:rPr lang="en-IN" sz="1200" b="0" i="0" kern="1200" dirty="0" err="1" smtClean="0">
                <a:solidFill>
                  <a:schemeClr val="tx1"/>
                </a:solidFill>
                <a:effectLst/>
                <a:latin typeface="+mn-lt"/>
                <a:ea typeface="+mn-ea"/>
                <a:cs typeface="+mn-cs"/>
              </a:rPr>
              <a:t>n.d.</a:t>
            </a:r>
            <a:r>
              <a:rPr lang="en-IN" sz="1200" b="0" i="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The company believes in delivery precise goods that are relevant and in demand to the customers, which has been a successful business strategy of the company. </a:t>
            </a:r>
            <a:r>
              <a:rPr lang="en-IN" sz="1200" b="0" i="0" kern="1200" dirty="0" smtClean="0">
                <a:solidFill>
                  <a:schemeClr val="tx1"/>
                </a:solidFill>
                <a:effectLst/>
                <a:latin typeface="+mn-lt"/>
                <a:ea typeface="+mn-ea"/>
                <a:cs typeface="+mn-cs"/>
              </a:rPr>
              <a:t>(Nielson, 2014)</a:t>
            </a:r>
            <a:endParaRPr lang="en-IN" sz="120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8E5E21F5-CB07-488C-BF42-27EDAA946F22}" type="slidenum">
              <a:rPr lang="en-IN" smtClean="0"/>
              <a:t>5</a:t>
            </a:fld>
            <a:endParaRPr lang="en-IN"/>
          </a:p>
        </p:txBody>
      </p:sp>
    </p:spTree>
    <p:extLst>
      <p:ext uri="{BB962C8B-B14F-4D97-AF65-F5344CB8AC3E}">
        <p14:creationId xmlns:p14="http://schemas.microsoft.com/office/powerpoint/2010/main" val="2479445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value chain analysis of the company includes 2 major activities- primary and support. The primary activities includes- operations, logistics, marketing, sales and other services. These activities formulate the supply chain management of the company. The supply chain and distribution management is also carefully executed and implemented by the inventory components. Apple usually uses the Integrated Marketing Communication approach for its Marketing and Sales department. Lastly the customers services involve the after sales services and Customer Relationship Management which the company has to maintain to have a long term relationship with existing and potential customers along with customer loyalty. The support activities include- Human Resources Management, Infrastructure services and Technology. </a:t>
            </a:r>
            <a:endParaRPr lang="en-IN" sz="1200" kern="1200" dirty="0" smtClean="0">
              <a:solidFill>
                <a:schemeClr val="tx1"/>
              </a:solidFill>
              <a:effectLst/>
              <a:latin typeface="+mn-lt"/>
              <a:ea typeface="+mn-ea"/>
              <a:cs typeface="+mn-cs"/>
            </a:endParaRPr>
          </a:p>
          <a:p>
            <a:r>
              <a:rPr lang="en-IN" dirty="0" smtClean="0"/>
              <a:t>(</a:t>
            </a:r>
            <a:r>
              <a:rPr lang="en-IN" dirty="0" err="1" smtClean="0"/>
              <a:t>Dudovskiy</a:t>
            </a:r>
            <a:r>
              <a:rPr lang="en-IN" dirty="0" smtClean="0"/>
              <a:t>, 2015)</a:t>
            </a:r>
            <a:endParaRPr lang="en-IN" dirty="0"/>
          </a:p>
        </p:txBody>
      </p:sp>
      <p:sp>
        <p:nvSpPr>
          <p:cNvPr id="4" name="Slide Number Placeholder 3"/>
          <p:cNvSpPr>
            <a:spLocks noGrp="1"/>
          </p:cNvSpPr>
          <p:nvPr>
            <p:ph type="sldNum" sz="quarter" idx="10"/>
          </p:nvPr>
        </p:nvSpPr>
        <p:spPr/>
        <p:txBody>
          <a:bodyPr/>
          <a:lstStyle/>
          <a:p>
            <a:fld id="{8E5E21F5-CB07-488C-BF42-27EDAA946F22}" type="slidenum">
              <a:rPr lang="en-IN" smtClean="0"/>
              <a:t>6</a:t>
            </a:fld>
            <a:endParaRPr lang="en-IN"/>
          </a:p>
        </p:txBody>
      </p:sp>
    </p:spTree>
    <p:extLst>
      <p:ext uri="{BB962C8B-B14F-4D97-AF65-F5344CB8AC3E}">
        <p14:creationId xmlns:p14="http://schemas.microsoft.com/office/powerpoint/2010/main" val="1266828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supply chain model of the company includes- sourcing which is the origin of the manufacturing and where the product is being produced- national and international. Secondly the model includes the manufacturing section where the production of the products is done and assembled. Next is the warehousing where the finished goods and raw materials are stored carefully so that distribution can happen easily. From the warehouses itself, the finished goods can reach the online stores, retail stores, wholesalers and retailers. This is the process of distribution that takes place and Apple needs to maintain high level of networking and distribution so that the goods reach the consumer. Lastly the return process takes places if there is any scope of defect of faults in the products that are found by the distributors or customers. </a:t>
            </a:r>
            <a:r>
              <a:rPr lang="en-IN" sz="1200" b="0" i="0" kern="1200" dirty="0" smtClean="0">
                <a:solidFill>
                  <a:schemeClr val="tx1"/>
                </a:solidFill>
                <a:effectLst/>
                <a:latin typeface="+mn-lt"/>
                <a:ea typeface="+mn-ea"/>
                <a:cs typeface="+mn-cs"/>
              </a:rPr>
              <a:t>(Supplychainopz.com, </a:t>
            </a:r>
            <a:r>
              <a:rPr lang="en-IN" sz="1200" b="0" i="0" kern="1200" dirty="0" err="1" smtClean="0">
                <a:solidFill>
                  <a:schemeClr val="tx1"/>
                </a:solidFill>
                <a:effectLst/>
                <a:latin typeface="+mn-lt"/>
                <a:ea typeface="+mn-ea"/>
                <a:cs typeface="+mn-cs"/>
              </a:rPr>
              <a:t>n.d.</a:t>
            </a:r>
            <a:r>
              <a:rPr lang="en-IN" sz="1200" b="0" i="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8E5E21F5-CB07-488C-BF42-27EDAA946F22}" type="slidenum">
              <a:rPr lang="en-IN" smtClean="0"/>
              <a:t>7</a:t>
            </a:fld>
            <a:endParaRPr lang="en-IN"/>
          </a:p>
        </p:txBody>
      </p:sp>
    </p:spTree>
    <p:extLst>
      <p:ext uri="{BB962C8B-B14F-4D97-AF65-F5344CB8AC3E}">
        <p14:creationId xmlns:p14="http://schemas.microsoft.com/office/powerpoint/2010/main" val="2525581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are certain challenges which the supply chain management of Apple can face like- the global economy changes, the resellers and suppliers might misuse information and work for the competitors, the inventories might turn bad and reduce in quality, there are certain components that are customized which might not be available, there may be certain natural disasters and violation of suppliers code of conduct. These may lead to Apple facing supply chain disruption. </a:t>
            </a:r>
            <a:r>
              <a:rPr lang="en-IN" sz="1200" b="0" i="0" kern="1200" dirty="0" smtClean="0">
                <a:solidFill>
                  <a:schemeClr val="tx1"/>
                </a:solidFill>
                <a:effectLst/>
                <a:latin typeface="+mn-lt"/>
                <a:ea typeface="+mn-ea"/>
                <a:cs typeface="+mn-cs"/>
              </a:rPr>
              <a:t>(Supplychainopz.com, </a:t>
            </a:r>
            <a:r>
              <a:rPr lang="en-IN" sz="1200" b="0" i="0" kern="1200" dirty="0" err="1" smtClean="0">
                <a:solidFill>
                  <a:schemeClr val="tx1"/>
                </a:solidFill>
                <a:effectLst/>
                <a:latin typeface="+mn-lt"/>
                <a:ea typeface="+mn-ea"/>
                <a:cs typeface="+mn-cs"/>
              </a:rPr>
              <a:t>n.d.</a:t>
            </a:r>
            <a:r>
              <a:rPr lang="en-IN" sz="1200" b="0" i="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8E5E21F5-CB07-488C-BF42-27EDAA946F22}" type="slidenum">
              <a:rPr lang="en-IN" smtClean="0"/>
              <a:t>8</a:t>
            </a:fld>
            <a:endParaRPr lang="en-IN"/>
          </a:p>
        </p:txBody>
      </p:sp>
    </p:spTree>
    <p:extLst>
      <p:ext uri="{BB962C8B-B14F-4D97-AF65-F5344CB8AC3E}">
        <p14:creationId xmlns:p14="http://schemas.microsoft.com/office/powerpoint/2010/main" val="802666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Apple’s competitive advantage lies in various segments like innovation, goodwill, technology, software ecosystem, efficient operating system, retail and distribution strategy &amp; digital asset management. These and many more reasons have led to Apple being a superior brand name globally. Its operations management, supply chain and distribution management have helped it gain a steady momentum in the market. It faces competition from Samsung and Android but even then it has gained a strong competitive advantage by using its resources well and strategizing them properly. </a:t>
            </a:r>
            <a:r>
              <a:rPr lang="en-IN" dirty="0" smtClean="0"/>
              <a:t>(Nielson, 2014)</a:t>
            </a:r>
            <a:endParaRPr lang="en-IN" sz="120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8E5E21F5-CB07-488C-BF42-27EDAA946F22}" type="slidenum">
              <a:rPr lang="en-IN" smtClean="0"/>
              <a:t>9</a:t>
            </a:fld>
            <a:endParaRPr lang="en-IN"/>
          </a:p>
        </p:txBody>
      </p:sp>
    </p:spTree>
    <p:extLst>
      <p:ext uri="{BB962C8B-B14F-4D97-AF65-F5344CB8AC3E}">
        <p14:creationId xmlns:p14="http://schemas.microsoft.com/office/powerpoint/2010/main" val="1961007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CA2EDFF-07FB-49E9-800A-694BF53719C5}" type="datetimeFigureOut">
              <a:rPr lang="en-US" smtClean="0"/>
              <a:t>6/10/2016</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3A21CA09-E343-4D5A-9986-622945402E8B}"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A2EDFF-07FB-49E9-800A-694BF53719C5}" type="datetimeFigureOut">
              <a:rPr lang="en-US" smtClean="0"/>
              <a:t>6/10/2016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21CA09-E343-4D5A-9986-622945402E8B}"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A2EDFF-07FB-49E9-800A-694BF53719C5}" type="datetimeFigureOut">
              <a:rPr lang="en-US" smtClean="0"/>
              <a:t>6/10/2016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21CA09-E343-4D5A-9986-622945402E8B}"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A2EDFF-07FB-49E9-800A-694BF53719C5}" type="datetimeFigureOut">
              <a:rPr lang="en-US" smtClean="0"/>
              <a:t>6/10/2016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21CA09-E343-4D5A-9986-622945402E8B}"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CA2EDFF-07FB-49E9-800A-694BF53719C5}" type="datetimeFigureOut">
              <a:rPr lang="en-US" smtClean="0"/>
              <a:t>6/10/2016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21CA09-E343-4D5A-9986-622945402E8B}"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A2EDFF-07FB-49E9-800A-694BF53719C5}" type="datetimeFigureOut">
              <a:rPr lang="en-US" smtClean="0"/>
              <a:t>6/10/2016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A21CA09-E343-4D5A-9986-622945402E8B}"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CA2EDFF-07FB-49E9-800A-694BF53719C5}" type="datetimeFigureOut">
              <a:rPr lang="en-US" smtClean="0"/>
              <a:t>6/10/2016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A21CA09-E343-4D5A-9986-622945402E8B}"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A2EDFF-07FB-49E9-800A-694BF53719C5}" type="datetimeFigureOut">
              <a:rPr lang="en-US" smtClean="0"/>
              <a:t>6/10/2016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A21CA09-E343-4D5A-9986-622945402E8B}"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2EDFF-07FB-49E9-800A-694BF53719C5}" type="datetimeFigureOut">
              <a:rPr lang="en-US" smtClean="0"/>
              <a:t>6/10/2016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A21CA09-E343-4D5A-9986-622945402E8B}"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A2EDFF-07FB-49E9-800A-694BF53719C5}" type="datetimeFigureOut">
              <a:rPr lang="en-US" smtClean="0"/>
              <a:t>6/10/2016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A21CA09-E343-4D5A-9986-622945402E8B}"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A2EDFF-07FB-49E9-800A-694BF53719C5}" type="datetimeFigureOut">
              <a:rPr lang="en-US" smtClean="0"/>
              <a:t>6/10/2016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3A21CA09-E343-4D5A-9986-622945402E8B}" type="slidenum">
              <a:rPr lang="en-IN" smtClean="0"/>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A2EDFF-07FB-49E9-800A-694BF53719C5}" type="datetimeFigureOut">
              <a:rPr lang="en-US" smtClean="0"/>
              <a:t>6/10/2016</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21CA09-E343-4D5A-9986-622945402E8B}" type="slidenum">
              <a:rPr lang="en-IN" smtClean="0"/>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714356"/>
            <a:ext cx="7851648" cy="1828800"/>
          </a:xfrm>
        </p:spPr>
        <p:txBody>
          <a:bodyPr/>
          <a:lstStyle/>
          <a:p>
            <a:r>
              <a:rPr lang="en-US" b="1" dirty="0" smtClean="0">
                <a:solidFill>
                  <a:schemeClr val="tx2">
                    <a:lumMod val="10000"/>
                  </a:schemeClr>
                </a:solidFill>
                <a:latin typeface="Arial Rounded MT Bold" pitchFamily="34" charset="0"/>
              </a:rPr>
              <a:t>Apple Inc</a:t>
            </a:r>
            <a:endParaRPr lang="en-IN" b="1" dirty="0">
              <a:solidFill>
                <a:schemeClr val="tx2">
                  <a:lumMod val="10000"/>
                </a:schemeClr>
              </a:solidFill>
              <a:latin typeface="Arial Rounded MT Bold" pitchFamily="34" charset="0"/>
            </a:endParaRPr>
          </a:p>
        </p:txBody>
      </p:sp>
      <p:sp>
        <p:nvSpPr>
          <p:cNvPr id="3" name="Subtitle 2"/>
          <p:cNvSpPr>
            <a:spLocks noGrp="1"/>
          </p:cNvSpPr>
          <p:nvPr>
            <p:ph type="subTitle" idx="1"/>
          </p:nvPr>
        </p:nvSpPr>
        <p:spPr>
          <a:xfrm>
            <a:off x="2743200" y="2571744"/>
            <a:ext cx="6400800" cy="1600200"/>
          </a:xfrm>
        </p:spPr>
        <p:txBody>
          <a:bodyPr/>
          <a:lstStyle/>
          <a:p>
            <a:r>
              <a:rPr lang="en-US" b="1" dirty="0" smtClean="0">
                <a:solidFill>
                  <a:schemeClr val="tx2">
                    <a:lumMod val="10000"/>
                  </a:schemeClr>
                </a:solidFill>
              </a:rPr>
              <a:t>Productions &amp; Operations Management</a:t>
            </a:r>
            <a:endParaRPr lang="en-IN" b="1" dirty="0">
              <a:solidFill>
                <a:schemeClr val="tx2">
                  <a:lumMod val="10000"/>
                </a:schemeClr>
              </a:solidFill>
            </a:endParaRPr>
          </a:p>
        </p:txBody>
      </p:sp>
      <p:pic>
        <p:nvPicPr>
          <p:cNvPr id="30724" name="Picture 4" descr="http://worldofdtcmarketing.com/wp-content/uploads/2014/05/Apple-logo.jpg"/>
          <p:cNvPicPr>
            <a:picLocks noChangeAspect="1" noChangeArrowheads="1"/>
          </p:cNvPicPr>
          <p:nvPr/>
        </p:nvPicPr>
        <p:blipFill>
          <a:blip r:embed="rId2"/>
          <a:srcRect/>
          <a:stretch>
            <a:fillRect/>
          </a:stretch>
        </p:blipFill>
        <p:spPr bwMode="auto">
          <a:xfrm>
            <a:off x="3059832" y="3212976"/>
            <a:ext cx="2714644" cy="318054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529" y="476672"/>
            <a:ext cx="8229600" cy="1143000"/>
          </a:xfrm>
        </p:spPr>
        <p:txBody>
          <a:bodyPr/>
          <a:lstStyle/>
          <a:p>
            <a:r>
              <a:rPr lang="en-US" dirty="0" smtClean="0">
                <a:solidFill>
                  <a:schemeClr val="tx2">
                    <a:lumMod val="10000"/>
                  </a:schemeClr>
                </a:solidFill>
                <a:latin typeface="Aharoni" pitchFamily="2" charset="-79"/>
                <a:cs typeface="Aharoni" pitchFamily="2" charset="-79"/>
              </a:rPr>
              <a:t>References</a:t>
            </a:r>
            <a:endParaRPr lang="en-IN" dirty="0">
              <a:solidFill>
                <a:schemeClr val="tx2">
                  <a:lumMod val="10000"/>
                </a:schemeClr>
              </a:solidFill>
              <a:latin typeface="Aharoni" pitchFamily="2" charset="-79"/>
              <a:cs typeface="Aharoni" pitchFamily="2" charset="-79"/>
            </a:endParaRPr>
          </a:p>
        </p:txBody>
      </p:sp>
      <p:sp>
        <p:nvSpPr>
          <p:cNvPr id="3" name="Content Placeholder 2"/>
          <p:cNvSpPr>
            <a:spLocks noGrp="1"/>
          </p:cNvSpPr>
          <p:nvPr>
            <p:ph idx="1"/>
          </p:nvPr>
        </p:nvSpPr>
        <p:spPr>
          <a:xfrm>
            <a:off x="251520" y="1619672"/>
            <a:ext cx="8404609" cy="4977680"/>
          </a:xfrm>
        </p:spPr>
        <p:txBody>
          <a:bodyPr>
            <a:normAutofit fontScale="70000" lnSpcReduction="20000"/>
          </a:bodyPr>
          <a:lstStyle/>
          <a:p>
            <a:pPr marL="0" indent="0">
              <a:buNone/>
            </a:pPr>
            <a:endParaRPr lang="en-IN" dirty="0"/>
          </a:p>
          <a:p>
            <a:r>
              <a:rPr lang="en-IN" dirty="0" err="1"/>
              <a:t>Dudovskiy</a:t>
            </a:r>
            <a:r>
              <a:rPr lang="en-IN" dirty="0"/>
              <a:t>, J. (2015). </a:t>
            </a:r>
            <a:r>
              <a:rPr lang="en-IN" i="1" dirty="0"/>
              <a:t>Apple Value-Chain Analysis - Research Methodology</a:t>
            </a:r>
            <a:r>
              <a:rPr lang="en-IN" dirty="0"/>
              <a:t>. </a:t>
            </a:r>
            <a:r>
              <a:rPr lang="en-IN" i="1" dirty="0"/>
              <a:t>Research-methodology.net</a:t>
            </a:r>
            <a:r>
              <a:rPr lang="en-IN" dirty="0"/>
              <a:t>. Retrieved 14 July 2015, from http://research-methodology.net/apple-value-chain-analysis/</a:t>
            </a:r>
          </a:p>
          <a:p>
            <a:r>
              <a:rPr lang="en-IN" dirty="0"/>
              <a:t>Nielson, S. (2014). </a:t>
            </a:r>
            <a:r>
              <a:rPr lang="en-IN" i="1" dirty="0"/>
              <a:t>Apple's premium pricing strategy and product differentiation - Market Realist</a:t>
            </a:r>
            <a:r>
              <a:rPr lang="en-IN" dirty="0"/>
              <a:t>.</a:t>
            </a:r>
            <a:r>
              <a:rPr lang="en-IN" i="1" dirty="0"/>
              <a:t>Marketrealist.com</a:t>
            </a:r>
            <a:r>
              <a:rPr lang="en-IN" dirty="0"/>
              <a:t>. Retrieved 14 July 2015, from http://marketrealist.com/2014/02/apples-premium-pricing-strategy-product-differentiation/</a:t>
            </a:r>
          </a:p>
          <a:p>
            <a:r>
              <a:rPr lang="en-IN" dirty="0" err="1"/>
              <a:t>Ribeiro</a:t>
            </a:r>
            <a:r>
              <a:rPr lang="en-IN" dirty="0"/>
              <a:t>, J. (2015). </a:t>
            </a:r>
            <a:r>
              <a:rPr lang="en-IN" i="1" dirty="0"/>
              <a:t>Apple gets trademark for retail store design and layout</a:t>
            </a:r>
            <a:r>
              <a:rPr lang="en-IN" dirty="0"/>
              <a:t>. </a:t>
            </a:r>
            <a:r>
              <a:rPr lang="en-IN" i="1" dirty="0"/>
              <a:t>Computerworld</a:t>
            </a:r>
            <a:r>
              <a:rPr lang="en-IN" dirty="0"/>
              <a:t>. Retrieved 14 July 2015, from http://www.computerworld.com/article/2494903/it-management/apple-gets-trademark-for-retail-store-design-and-layout.html</a:t>
            </a:r>
          </a:p>
          <a:p>
            <a:r>
              <a:rPr lang="en-IN" dirty="0"/>
              <a:t>Stark, K., &amp; Stewart, B. </a:t>
            </a:r>
            <a:r>
              <a:rPr lang="en-IN" i="1" dirty="0"/>
              <a:t>3 Strategies to Adopt From Apple</a:t>
            </a:r>
            <a:r>
              <a:rPr lang="en-IN" dirty="0"/>
              <a:t>. </a:t>
            </a:r>
            <a:r>
              <a:rPr lang="en-IN" i="1" dirty="0"/>
              <a:t>Inc.com</a:t>
            </a:r>
            <a:r>
              <a:rPr lang="en-IN" dirty="0"/>
              <a:t>. Retrieved 14 July 2015, from http://www.inc.com/karl-and-bill/3-strategies-to-adopt-from-apple.html</a:t>
            </a:r>
          </a:p>
          <a:p>
            <a:r>
              <a:rPr lang="en-IN" dirty="0"/>
              <a:t>Supplychainopz.com,. </a:t>
            </a:r>
            <a:r>
              <a:rPr lang="en-IN" i="1" dirty="0"/>
              <a:t>Is Apple Supply Chain Really the No. 1? A Case Study</a:t>
            </a:r>
            <a:r>
              <a:rPr lang="en-IN" dirty="0"/>
              <a:t>. Retrieved 14 July 2015, from http://www.supplychainopz.com/2013/01/is-apple-supply-chain-really-no-1-case.html</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143932" cy="1357322"/>
          </a:xfrm>
        </p:spPr>
        <p:txBody>
          <a:bodyPr>
            <a:noAutofit/>
          </a:bodyPr>
          <a:lstStyle/>
          <a:p>
            <a:r>
              <a:rPr lang="en-US" sz="4000" dirty="0" smtClean="0">
                <a:solidFill>
                  <a:schemeClr val="tx2">
                    <a:lumMod val="10000"/>
                  </a:schemeClr>
                </a:solidFill>
                <a:latin typeface="Aharoni" pitchFamily="2" charset="-79"/>
                <a:cs typeface="Aharoni" pitchFamily="2" charset="-79"/>
              </a:rPr>
              <a:t>Operations Management: Apple</a:t>
            </a:r>
            <a:br>
              <a:rPr lang="en-US" sz="4000" dirty="0" smtClean="0">
                <a:solidFill>
                  <a:schemeClr val="tx2">
                    <a:lumMod val="10000"/>
                  </a:schemeClr>
                </a:solidFill>
                <a:latin typeface="Aharoni" pitchFamily="2" charset="-79"/>
                <a:cs typeface="Aharoni" pitchFamily="2" charset="-79"/>
              </a:rPr>
            </a:br>
            <a:endParaRPr lang="en-IN" sz="4000" dirty="0">
              <a:solidFill>
                <a:schemeClr val="tx2">
                  <a:lumMod val="10000"/>
                </a:schemeClr>
              </a:solidFill>
              <a:latin typeface="Aharoni" pitchFamily="2" charset="-79"/>
              <a:cs typeface="Aharoni" pitchFamily="2" charset="-79"/>
            </a:endParaRPr>
          </a:p>
        </p:txBody>
      </p:sp>
      <p:sp>
        <p:nvSpPr>
          <p:cNvPr id="3" name="Content Placeholder 2"/>
          <p:cNvSpPr>
            <a:spLocks noGrp="1"/>
          </p:cNvSpPr>
          <p:nvPr>
            <p:ph idx="1"/>
          </p:nvPr>
        </p:nvSpPr>
        <p:spPr>
          <a:xfrm>
            <a:off x="251520" y="1714488"/>
            <a:ext cx="8435280" cy="4610112"/>
          </a:xfrm>
        </p:spPr>
        <p:txBody>
          <a:bodyPr>
            <a:normAutofit/>
          </a:bodyPr>
          <a:lstStyle/>
          <a:p>
            <a:r>
              <a:rPr lang="en-IN" dirty="0" smtClean="0"/>
              <a:t>Apple has built a closed ecosystem</a:t>
            </a:r>
          </a:p>
          <a:p>
            <a:pPr>
              <a:buNone/>
            </a:pPr>
            <a:endParaRPr lang="en-IN" dirty="0" smtClean="0"/>
          </a:p>
          <a:p>
            <a:r>
              <a:rPr lang="en-US" dirty="0" smtClean="0"/>
              <a:t>The company exercises control over the operations from design to retail store.</a:t>
            </a:r>
          </a:p>
          <a:p>
            <a:endParaRPr lang="en-US" dirty="0" smtClean="0"/>
          </a:p>
          <a:p>
            <a:r>
              <a:rPr lang="en-US" dirty="0" smtClean="0"/>
              <a:t>Operations expertise happens due to innovation and intense marketing</a:t>
            </a:r>
          </a:p>
          <a:p>
            <a:endParaRPr lang="en-US" dirty="0" smtClean="0"/>
          </a:p>
          <a:p>
            <a:r>
              <a:rPr lang="en-US" dirty="0" smtClean="0"/>
              <a:t>Production of few products which will have a high demand &amp; competitive advantage</a:t>
            </a:r>
          </a:p>
          <a:p>
            <a:endParaRPr lang="en-IN" dirty="0"/>
          </a:p>
        </p:txBody>
      </p:sp>
      <p:pic>
        <p:nvPicPr>
          <p:cNvPr id="4" name="Picture 4" descr="http://worldofdtcmarketing.com/wp-content/uploads/2014/05/Apple-logo.jpg"/>
          <p:cNvPicPr>
            <a:picLocks noChangeAspect="1" noChangeArrowheads="1"/>
          </p:cNvPicPr>
          <p:nvPr/>
        </p:nvPicPr>
        <p:blipFill>
          <a:blip r:embed="rId3" cstate="print"/>
          <a:srcRect/>
          <a:stretch>
            <a:fillRect/>
          </a:stretch>
        </p:blipFill>
        <p:spPr bwMode="auto">
          <a:xfrm>
            <a:off x="7291132" y="980728"/>
            <a:ext cx="1500166" cy="175763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428604"/>
            <a:ext cx="7500990" cy="1357322"/>
          </a:xfrm>
        </p:spPr>
        <p:txBody>
          <a:bodyPr>
            <a:normAutofit fontScale="90000"/>
          </a:bodyPr>
          <a:lstStyle/>
          <a:p>
            <a:r>
              <a:rPr lang="en-US" dirty="0" smtClean="0">
                <a:solidFill>
                  <a:schemeClr val="tx2">
                    <a:lumMod val="10000"/>
                  </a:schemeClr>
                </a:solidFill>
                <a:latin typeface="Aharoni" pitchFamily="2" charset="-79"/>
                <a:cs typeface="Aharoni" pitchFamily="2" charset="-79"/>
              </a:rPr>
              <a:t>Manufacturing Plant of Apple</a:t>
            </a:r>
            <a:endParaRPr lang="en-IN" dirty="0">
              <a:solidFill>
                <a:schemeClr val="tx2">
                  <a:lumMod val="10000"/>
                </a:schemeClr>
              </a:solidFill>
              <a:latin typeface="Aharoni" pitchFamily="2" charset="-79"/>
              <a:cs typeface="Aharoni" pitchFamily="2" charset="-79"/>
            </a:endParaRPr>
          </a:p>
        </p:txBody>
      </p:sp>
      <p:sp>
        <p:nvSpPr>
          <p:cNvPr id="3" name="Content Placeholder 2"/>
          <p:cNvSpPr>
            <a:spLocks noGrp="1"/>
          </p:cNvSpPr>
          <p:nvPr>
            <p:ph idx="1"/>
          </p:nvPr>
        </p:nvSpPr>
        <p:spPr>
          <a:xfrm>
            <a:off x="323528" y="2186235"/>
            <a:ext cx="8424936" cy="4267101"/>
          </a:xfrm>
        </p:spPr>
        <p:txBody>
          <a:bodyPr/>
          <a:lstStyle/>
          <a:p>
            <a:pPr>
              <a:lnSpc>
                <a:spcPct val="200000"/>
              </a:lnSpc>
            </a:pPr>
            <a:r>
              <a:rPr lang="en-US" dirty="0" smtClean="0"/>
              <a:t>Located in Silicon Valley, San Francisco, United States</a:t>
            </a:r>
          </a:p>
          <a:p>
            <a:pPr>
              <a:lnSpc>
                <a:spcPct val="200000"/>
              </a:lnSpc>
            </a:pPr>
            <a:r>
              <a:rPr lang="en-US" dirty="0" smtClean="0"/>
              <a:t>Has helped the company get high-tech innovation</a:t>
            </a:r>
          </a:p>
          <a:p>
            <a:pPr>
              <a:lnSpc>
                <a:spcPct val="200000"/>
              </a:lnSpc>
            </a:pPr>
            <a:r>
              <a:rPr lang="en-US" dirty="0" smtClean="0"/>
              <a:t>Products which Apple manufactures are divided into six major categories- desktops, IPods, Laptops, Software, Iphones and Ipads. </a:t>
            </a:r>
          </a:p>
          <a:p>
            <a:pPr>
              <a:lnSpc>
                <a:spcPct val="150000"/>
              </a:lnSpc>
            </a:pPr>
            <a:endParaRPr lang="en-IN" dirty="0"/>
          </a:p>
        </p:txBody>
      </p:sp>
      <p:pic>
        <p:nvPicPr>
          <p:cNvPr id="4" name="Picture 4" descr="http://worldofdtcmarketing.com/wp-content/uploads/2014/05/Apple-logo.jpg"/>
          <p:cNvPicPr>
            <a:picLocks noChangeAspect="1" noChangeArrowheads="1"/>
          </p:cNvPicPr>
          <p:nvPr/>
        </p:nvPicPr>
        <p:blipFill>
          <a:blip r:embed="rId3" cstate="print"/>
          <a:srcRect/>
          <a:stretch>
            <a:fillRect/>
          </a:stretch>
        </p:blipFill>
        <p:spPr bwMode="auto">
          <a:xfrm>
            <a:off x="7643834" y="0"/>
            <a:ext cx="1500166" cy="175763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14356"/>
            <a:ext cx="7572428" cy="1132732"/>
          </a:xfrm>
        </p:spPr>
        <p:txBody>
          <a:bodyPr>
            <a:normAutofit/>
          </a:bodyPr>
          <a:lstStyle/>
          <a:p>
            <a:r>
              <a:rPr lang="en-US" dirty="0" smtClean="0">
                <a:solidFill>
                  <a:schemeClr val="tx2">
                    <a:lumMod val="10000"/>
                  </a:schemeClr>
                </a:solidFill>
                <a:latin typeface="Aharoni" pitchFamily="2" charset="-79"/>
                <a:cs typeface="Aharoni" pitchFamily="2" charset="-79"/>
              </a:rPr>
              <a:t>Design Structure: Apple</a:t>
            </a:r>
            <a:endParaRPr lang="en-IN" dirty="0">
              <a:solidFill>
                <a:schemeClr val="tx2">
                  <a:lumMod val="10000"/>
                </a:schemeClr>
              </a:solidFill>
              <a:latin typeface="Aharoni" pitchFamily="2" charset="-79"/>
              <a:cs typeface="Aharoni" pitchFamily="2" charset="-79"/>
            </a:endParaRPr>
          </a:p>
        </p:txBody>
      </p:sp>
      <p:sp>
        <p:nvSpPr>
          <p:cNvPr id="3" name="Content Placeholder 2"/>
          <p:cNvSpPr>
            <a:spLocks noGrp="1"/>
          </p:cNvSpPr>
          <p:nvPr>
            <p:ph idx="1"/>
          </p:nvPr>
        </p:nvSpPr>
        <p:spPr>
          <a:xfrm>
            <a:off x="323528" y="1988840"/>
            <a:ext cx="8424936" cy="4464496"/>
          </a:xfrm>
        </p:spPr>
        <p:txBody>
          <a:bodyPr>
            <a:normAutofit/>
          </a:bodyPr>
          <a:lstStyle/>
          <a:p>
            <a:pPr>
              <a:buNone/>
            </a:pPr>
            <a:r>
              <a:rPr lang="en-US" dirty="0" smtClean="0"/>
              <a:t>Apple stores are designed in such a way that </a:t>
            </a:r>
          </a:p>
          <a:p>
            <a:pPr>
              <a:buFont typeface="Wingdings" pitchFamily="2" charset="2"/>
              <a:buChar char="Ø"/>
            </a:pPr>
            <a:endParaRPr lang="en-US" dirty="0" smtClean="0"/>
          </a:p>
          <a:p>
            <a:pPr>
              <a:buFont typeface="Wingdings" pitchFamily="2" charset="2"/>
              <a:buChar char="Ø"/>
            </a:pPr>
            <a:r>
              <a:rPr lang="en-US" dirty="0" smtClean="0"/>
              <a:t>the customers are influenced and attracted to spend more. </a:t>
            </a:r>
          </a:p>
          <a:p>
            <a:pPr>
              <a:buFont typeface="Wingdings" pitchFamily="2" charset="2"/>
              <a:buChar char="Ø"/>
            </a:pPr>
            <a:r>
              <a:rPr lang="en-US" dirty="0" smtClean="0"/>
              <a:t>Stores are designed and planned to attract more customers</a:t>
            </a:r>
          </a:p>
          <a:p>
            <a:pPr>
              <a:buFont typeface="Wingdings" pitchFamily="2" charset="2"/>
              <a:buChar char="Ø"/>
            </a:pPr>
            <a:r>
              <a:rPr lang="en-US" dirty="0" smtClean="0"/>
              <a:t>The retail store layout is protected from copyright infringement through trademarks</a:t>
            </a:r>
          </a:p>
          <a:p>
            <a:pPr>
              <a:buFont typeface="Wingdings" pitchFamily="2" charset="2"/>
              <a:buChar char="Ø"/>
            </a:pPr>
            <a:r>
              <a:rPr lang="en-US" dirty="0" smtClean="0"/>
              <a:t>The stores have an aesthetic appeal &amp; has been designed with visual appeal. </a:t>
            </a:r>
          </a:p>
          <a:p>
            <a:pPr>
              <a:buFont typeface="Wingdings" pitchFamily="2" charset="2"/>
              <a:buChar char="Ø"/>
            </a:pPr>
            <a:endParaRPr lang="en-US" dirty="0" smtClean="0"/>
          </a:p>
          <a:p>
            <a:pPr>
              <a:buFont typeface="Wingdings" pitchFamily="2" charset="2"/>
              <a:buChar char="Ø"/>
            </a:pPr>
            <a:endParaRPr lang="en-IN" dirty="0"/>
          </a:p>
        </p:txBody>
      </p:sp>
      <p:pic>
        <p:nvPicPr>
          <p:cNvPr id="4" name="Picture 4" descr="http://worldofdtcmarketing.com/wp-content/uploads/2014/05/Apple-logo.jpg"/>
          <p:cNvPicPr>
            <a:picLocks noChangeAspect="1" noChangeArrowheads="1"/>
          </p:cNvPicPr>
          <p:nvPr/>
        </p:nvPicPr>
        <p:blipFill>
          <a:blip r:embed="rId3" cstate="print"/>
          <a:srcRect/>
          <a:stretch>
            <a:fillRect/>
          </a:stretch>
        </p:blipFill>
        <p:spPr bwMode="auto">
          <a:xfrm>
            <a:off x="7643834" y="0"/>
            <a:ext cx="1500166" cy="175763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8" y="703556"/>
            <a:ext cx="7400948" cy="1143000"/>
          </a:xfrm>
        </p:spPr>
        <p:txBody>
          <a:bodyPr>
            <a:normAutofit fontScale="90000"/>
          </a:bodyPr>
          <a:lstStyle/>
          <a:p>
            <a:r>
              <a:rPr lang="en-US" b="1" dirty="0" smtClean="0">
                <a:solidFill>
                  <a:schemeClr val="tx2">
                    <a:lumMod val="10000"/>
                  </a:schemeClr>
                </a:solidFill>
                <a:effectLst>
                  <a:outerShdw blurRad="38100" dist="38100" dir="2700000" algn="tl">
                    <a:srgbClr val="000000">
                      <a:alpha val="43137"/>
                    </a:srgbClr>
                  </a:outerShdw>
                </a:effectLst>
              </a:rPr>
              <a:t>Successful Strategies Of Apple</a:t>
            </a:r>
            <a:endParaRPr lang="en-IN" b="1" dirty="0">
              <a:solidFill>
                <a:schemeClr val="tx2">
                  <a:lumMod val="1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63358" y="1988840"/>
            <a:ext cx="8423442" cy="4335760"/>
          </a:xfrm>
        </p:spPr>
        <p:txBody>
          <a:bodyPr/>
          <a:lstStyle/>
          <a:p>
            <a:pPr>
              <a:lnSpc>
                <a:spcPct val="200000"/>
              </a:lnSpc>
            </a:pPr>
            <a:r>
              <a:rPr lang="en-US" dirty="0" smtClean="0"/>
              <a:t>Pricing products to customer segments: High margin customers first then price conscious customers</a:t>
            </a:r>
          </a:p>
          <a:p>
            <a:pPr>
              <a:lnSpc>
                <a:spcPct val="200000"/>
              </a:lnSpc>
            </a:pPr>
            <a:r>
              <a:rPr lang="en-US" dirty="0" smtClean="0"/>
              <a:t>Creation of high expectations and developing “the next big thing”.</a:t>
            </a:r>
          </a:p>
          <a:p>
            <a:pPr>
              <a:lnSpc>
                <a:spcPct val="200000"/>
              </a:lnSpc>
            </a:pPr>
            <a:r>
              <a:rPr lang="en-US" dirty="0" smtClean="0"/>
              <a:t>Catering to precise customer needs and opinions </a:t>
            </a:r>
            <a:endParaRPr lang="en-IN" dirty="0"/>
          </a:p>
        </p:txBody>
      </p:sp>
      <p:pic>
        <p:nvPicPr>
          <p:cNvPr id="4" name="Picture 4" descr="http://worldofdtcmarketing.com/wp-content/uploads/2014/05/Apple-logo.jpg"/>
          <p:cNvPicPr>
            <a:picLocks noChangeAspect="1" noChangeArrowheads="1"/>
          </p:cNvPicPr>
          <p:nvPr/>
        </p:nvPicPr>
        <p:blipFill>
          <a:blip r:embed="rId3" cstate="print"/>
          <a:srcRect/>
          <a:stretch>
            <a:fillRect/>
          </a:stretch>
        </p:blipFill>
        <p:spPr bwMode="auto">
          <a:xfrm>
            <a:off x="7643834" y="0"/>
            <a:ext cx="1500166" cy="175763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10000"/>
                  </a:schemeClr>
                </a:solidFill>
                <a:latin typeface="Aharoni" pitchFamily="2" charset="-79"/>
                <a:cs typeface="Aharoni" pitchFamily="2" charset="-79"/>
              </a:rPr>
              <a:t>Value Chain Analysis</a:t>
            </a:r>
            <a:endParaRPr lang="en-IN" dirty="0">
              <a:solidFill>
                <a:schemeClr val="tx2">
                  <a:lumMod val="10000"/>
                </a:schemeClr>
              </a:solidFill>
              <a:latin typeface="Aharoni" pitchFamily="2" charset="-79"/>
              <a:cs typeface="Aharoni" pitchFamily="2" charset="-79"/>
            </a:endParaRPr>
          </a:p>
        </p:txBody>
      </p:sp>
      <p:sp>
        <p:nvSpPr>
          <p:cNvPr id="3" name="Content Placeholder 2"/>
          <p:cNvSpPr>
            <a:spLocks noGrp="1"/>
          </p:cNvSpPr>
          <p:nvPr>
            <p:ph idx="1"/>
          </p:nvPr>
        </p:nvSpPr>
        <p:spPr/>
        <p:txBody>
          <a:bodyPr>
            <a:normAutofit lnSpcReduction="10000"/>
          </a:bodyPr>
          <a:lstStyle/>
          <a:p>
            <a:endParaRPr lang="en-US" dirty="0" smtClean="0"/>
          </a:p>
          <a:p>
            <a:endParaRPr lang="en-US" dirty="0"/>
          </a:p>
          <a:p>
            <a:endParaRPr lang="en-US" dirty="0" smtClean="0"/>
          </a:p>
          <a:p>
            <a:endParaRPr lang="en-US" dirty="0"/>
          </a:p>
          <a:p>
            <a:endParaRPr lang="en-US" dirty="0" smtClean="0"/>
          </a:p>
          <a:p>
            <a:r>
              <a:rPr lang="en-US" dirty="0" smtClean="0"/>
              <a:t>Inbound logistics		Infrastructure</a:t>
            </a:r>
          </a:p>
          <a:p>
            <a:r>
              <a:rPr lang="en-US" dirty="0" smtClean="0"/>
              <a:t>Operations			HRM</a:t>
            </a:r>
          </a:p>
          <a:p>
            <a:r>
              <a:rPr lang="en-US" dirty="0" smtClean="0"/>
              <a:t>Outbound logistics		Technology</a:t>
            </a:r>
          </a:p>
          <a:p>
            <a:r>
              <a:rPr lang="en-US" dirty="0" smtClean="0"/>
              <a:t>Marketing &amp; sales			</a:t>
            </a:r>
          </a:p>
          <a:p>
            <a:r>
              <a:rPr lang="en-US" dirty="0" smtClean="0"/>
              <a:t>Customer Services</a:t>
            </a:r>
          </a:p>
          <a:p>
            <a:pPr marL="0" indent="0">
              <a:buNone/>
            </a:pPr>
            <a:endParaRPr lang="en-IN" dirty="0"/>
          </a:p>
        </p:txBody>
      </p:sp>
      <p:pic>
        <p:nvPicPr>
          <p:cNvPr id="4" name="Picture 4" descr="http://worldofdtcmarketing.com/wp-content/uploads/2014/05/Apple-logo.jpg"/>
          <p:cNvPicPr>
            <a:picLocks noChangeAspect="1" noChangeArrowheads="1"/>
          </p:cNvPicPr>
          <p:nvPr/>
        </p:nvPicPr>
        <p:blipFill>
          <a:blip r:embed="rId3" cstate="print"/>
          <a:srcRect/>
          <a:stretch>
            <a:fillRect/>
          </a:stretch>
        </p:blipFill>
        <p:spPr bwMode="auto">
          <a:xfrm>
            <a:off x="7643834" y="0"/>
            <a:ext cx="1500166" cy="1757631"/>
          </a:xfrm>
          <a:prstGeom prst="rect">
            <a:avLst/>
          </a:prstGeom>
          <a:noFill/>
        </p:spPr>
      </p:pic>
      <p:sp>
        <p:nvSpPr>
          <p:cNvPr id="5" name="Rectangle 4"/>
          <p:cNvSpPr/>
          <p:nvPr/>
        </p:nvSpPr>
        <p:spPr>
          <a:xfrm>
            <a:off x="683568" y="2132856"/>
            <a:ext cx="3744416"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PRIMARY ACTIVITIES</a:t>
            </a:r>
            <a:endParaRPr lang="en-IN" dirty="0"/>
          </a:p>
        </p:txBody>
      </p:sp>
      <p:sp>
        <p:nvSpPr>
          <p:cNvPr id="6" name="Rectangle 5"/>
          <p:cNvSpPr/>
          <p:nvPr/>
        </p:nvSpPr>
        <p:spPr>
          <a:xfrm>
            <a:off x="4927188" y="2132856"/>
            <a:ext cx="3677259"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SUPPORT ACTIVITIES</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6786610" cy="1143000"/>
          </a:xfrm>
        </p:spPr>
        <p:txBody>
          <a:bodyPr>
            <a:normAutofit/>
          </a:bodyPr>
          <a:lstStyle/>
          <a:p>
            <a:r>
              <a:rPr lang="en-US" sz="4000" dirty="0" smtClean="0">
                <a:solidFill>
                  <a:schemeClr val="tx2">
                    <a:lumMod val="10000"/>
                  </a:schemeClr>
                </a:solidFill>
                <a:latin typeface="Aharoni" pitchFamily="2" charset="-79"/>
                <a:cs typeface="Aharoni" pitchFamily="2" charset="-79"/>
              </a:rPr>
              <a:t>Supply Chain Model: Apple</a:t>
            </a:r>
            <a:endParaRPr lang="en-IN" sz="4000" dirty="0">
              <a:solidFill>
                <a:schemeClr val="tx2">
                  <a:lumMod val="10000"/>
                </a:schemeClr>
              </a:solidFill>
              <a:latin typeface="Aharoni" pitchFamily="2" charset="-79"/>
              <a:cs typeface="Aharoni" pitchFamily="2" charset="-79"/>
            </a:endParaRPr>
          </a:p>
        </p:txBody>
      </p:sp>
      <p:sp>
        <p:nvSpPr>
          <p:cNvPr id="3" name="Content Placeholder 2"/>
          <p:cNvSpPr>
            <a:spLocks noGrp="1"/>
          </p:cNvSpPr>
          <p:nvPr>
            <p:ph idx="1"/>
          </p:nvPr>
        </p:nvSpPr>
        <p:spPr/>
        <p:txBody>
          <a:bodyPr/>
          <a:lstStyle/>
          <a:p>
            <a:endParaRPr lang="en-IN" dirty="0"/>
          </a:p>
        </p:txBody>
      </p:sp>
      <p:pic>
        <p:nvPicPr>
          <p:cNvPr id="4" name="Picture 4" descr="http://worldofdtcmarketing.com/wp-content/uploads/2014/05/Apple-logo.jpg"/>
          <p:cNvPicPr>
            <a:picLocks noChangeAspect="1" noChangeArrowheads="1"/>
          </p:cNvPicPr>
          <p:nvPr/>
        </p:nvPicPr>
        <p:blipFill>
          <a:blip r:embed="rId3" cstate="print"/>
          <a:srcRect/>
          <a:stretch>
            <a:fillRect/>
          </a:stretch>
        </p:blipFill>
        <p:spPr bwMode="auto">
          <a:xfrm>
            <a:off x="7643834" y="0"/>
            <a:ext cx="1500166" cy="1757631"/>
          </a:xfrm>
          <a:prstGeom prst="rect">
            <a:avLst/>
          </a:prstGeom>
          <a:noFill/>
        </p:spPr>
      </p:pic>
      <p:sp>
        <p:nvSpPr>
          <p:cNvPr id="6" name="Rectangle 5"/>
          <p:cNvSpPr/>
          <p:nvPr/>
        </p:nvSpPr>
        <p:spPr>
          <a:xfrm>
            <a:off x="701487" y="2068335"/>
            <a:ext cx="2286016" cy="15001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SOURCING</a:t>
            </a:r>
            <a:endParaRPr lang="en-IN" dirty="0"/>
          </a:p>
        </p:txBody>
      </p:sp>
      <p:sp>
        <p:nvSpPr>
          <p:cNvPr id="7" name="Rectangle 6"/>
          <p:cNvSpPr/>
          <p:nvPr/>
        </p:nvSpPr>
        <p:spPr>
          <a:xfrm>
            <a:off x="3500430" y="3071810"/>
            <a:ext cx="2214578" cy="15001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MANUFACTURING</a:t>
            </a:r>
            <a:endParaRPr lang="en-IN" dirty="0"/>
          </a:p>
        </p:txBody>
      </p:sp>
      <p:sp>
        <p:nvSpPr>
          <p:cNvPr id="8" name="Rectangle 7"/>
          <p:cNvSpPr/>
          <p:nvPr/>
        </p:nvSpPr>
        <p:spPr>
          <a:xfrm>
            <a:off x="6227935" y="2068335"/>
            <a:ext cx="2214578" cy="15001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WAREHOUSING</a:t>
            </a:r>
            <a:endParaRPr lang="en-IN" dirty="0"/>
          </a:p>
        </p:txBody>
      </p:sp>
      <p:sp>
        <p:nvSpPr>
          <p:cNvPr id="9" name="Rectangle 8"/>
          <p:cNvSpPr/>
          <p:nvPr/>
        </p:nvSpPr>
        <p:spPr>
          <a:xfrm>
            <a:off x="785786" y="4429132"/>
            <a:ext cx="2214578"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DISTRIBUTION</a:t>
            </a:r>
            <a:endParaRPr lang="en-IN" dirty="0"/>
          </a:p>
        </p:txBody>
      </p:sp>
      <p:sp>
        <p:nvSpPr>
          <p:cNvPr id="10" name="Rectangle 9"/>
          <p:cNvSpPr/>
          <p:nvPr/>
        </p:nvSpPr>
        <p:spPr>
          <a:xfrm>
            <a:off x="6143636" y="4572008"/>
            <a:ext cx="2286016" cy="15001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RETURN</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611" y="692696"/>
            <a:ext cx="8229600" cy="1143000"/>
          </a:xfrm>
        </p:spPr>
        <p:txBody>
          <a:bodyPr>
            <a:normAutofit fontScale="90000"/>
          </a:bodyPr>
          <a:lstStyle/>
          <a:p>
            <a:r>
              <a:rPr lang="en-US" b="1" dirty="0" smtClean="0">
                <a:solidFill>
                  <a:schemeClr val="tx1"/>
                </a:solidFill>
                <a:latin typeface="Aharoni" panose="02010803020104030203" pitchFamily="2" charset="-79"/>
                <a:cs typeface="Aharoni" panose="02010803020104030203" pitchFamily="2" charset="-79"/>
              </a:rPr>
              <a:t>Challenges of Apple’s Supply chain management</a:t>
            </a:r>
            <a:endParaRPr lang="en-IN" b="1" dirty="0">
              <a:solidFill>
                <a:schemeClr val="tx1"/>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r>
              <a:rPr lang="en-US" dirty="0" smtClean="0"/>
              <a:t>Global economy </a:t>
            </a:r>
          </a:p>
          <a:p>
            <a:r>
              <a:rPr lang="en-US" dirty="0" smtClean="0"/>
              <a:t>Disloyalty from distributors and resellers</a:t>
            </a:r>
          </a:p>
          <a:p>
            <a:r>
              <a:rPr lang="en-US" dirty="0" smtClean="0"/>
              <a:t>Obsolete inventories</a:t>
            </a:r>
          </a:p>
          <a:p>
            <a:r>
              <a:rPr lang="en-US" dirty="0" smtClean="0"/>
              <a:t>Custom components might not be available </a:t>
            </a:r>
          </a:p>
          <a:p>
            <a:r>
              <a:rPr lang="en-US" dirty="0" smtClean="0"/>
              <a:t>Supply chain might be disrupted due to natural disasters</a:t>
            </a:r>
          </a:p>
          <a:p>
            <a:r>
              <a:rPr lang="en-US" dirty="0" smtClean="0"/>
              <a:t>Reliance on outsource manufacturers and distributors</a:t>
            </a:r>
          </a:p>
          <a:p>
            <a:r>
              <a:rPr lang="en-US" dirty="0" smtClean="0"/>
              <a:t>Misuse of supply chain code of conduct</a:t>
            </a:r>
          </a:p>
          <a:p>
            <a:endParaRPr lang="en-IN" dirty="0"/>
          </a:p>
        </p:txBody>
      </p:sp>
    </p:spTree>
    <p:extLst>
      <p:ext uri="{BB962C8B-B14F-4D97-AF65-F5344CB8AC3E}">
        <p14:creationId xmlns:p14="http://schemas.microsoft.com/office/powerpoint/2010/main" val="2381489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lumMod val="10000"/>
                  </a:schemeClr>
                </a:solidFill>
                <a:latin typeface="Aharoni" pitchFamily="2" charset="-79"/>
                <a:cs typeface="Aharoni" pitchFamily="2" charset="-79"/>
              </a:rPr>
              <a:t>Apple’s Competitive Advantage</a:t>
            </a:r>
            <a:endParaRPr lang="en-IN" dirty="0">
              <a:solidFill>
                <a:schemeClr val="tx2">
                  <a:lumMod val="10000"/>
                </a:schemeClr>
              </a:solidFill>
              <a:latin typeface="Aharoni" pitchFamily="2" charset="-79"/>
              <a:cs typeface="Aharoni" pitchFamily="2" charset="-79"/>
            </a:endParaRPr>
          </a:p>
        </p:txBody>
      </p:sp>
      <p:sp>
        <p:nvSpPr>
          <p:cNvPr id="3" name="Content Placeholder 2"/>
          <p:cNvSpPr>
            <a:spLocks noGrp="1"/>
          </p:cNvSpPr>
          <p:nvPr>
            <p:ph idx="1"/>
          </p:nvPr>
        </p:nvSpPr>
        <p:spPr/>
        <p:txBody>
          <a:bodyPr/>
          <a:lstStyle/>
          <a:p>
            <a:pPr>
              <a:lnSpc>
                <a:spcPct val="150000"/>
              </a:lnSpc>
            </a:pPr>
            <a:r>
              <a:rPr lang="en-IN" dirty="0" smtClean="0"/>
              <a:t>Apple Inc is the world leader in Innovation, Branding and Software Ecosystem.</a:t>
            </a:r>
          </a:p>
          <a:p>
            <a:pPr>
              <a:lnSpc>
                <a:spcPct val="150000"/>
              </a:lnSpc>
            </a:pPr>
            <a:r>
              <a:rPr lang="en-US" dirty="0" smtClean="0"/>
              <a:t>Sustainable operating system</a:t>
            </a:r>
          </a:p>
          <a:p>
            <a:pPr>
              <a:lnSpc>
                <a:spcPct val="150000"/>
              </a:lnSpc>
            </a:pPr>
            <a:r>
              <a:rPr lang="en-IN" dirty="0" smtClean="0"/>
              <a:t>Apple’s Retail Strategy</a:t>
            </a:r>
          </a:p>
          <a:p>
            <a:pPr>
              <a:lnSpc>
                <a:spcPct val="150000"/>
              </a:lnSpc>
            </a:pPr>
            <a:r>
              <a:rPr lang="en-IN" dirty="0" smtClean="0"/>
              <a:t>iTunes &amp; Digital Asset Management</a:t>
            </a:r>
          </a:p>
          <a:p>
            <a:pPr>
              <a:lnSpc>
                <a:spcPct val="150000"/>
              </a:lnSpc>
            </a:pPr>
            <a:r>
              <a:rPr lang="en-IN" dirty="0" smtClean="0"/>
              <a:t>Apple’s Hardware + Software</a:t>
            </a:r>
          </a:p>
          <a:p>
            <a:pPr>
              <a:buNone/>
            </a:pPr>
            <a:endParaRPr lang="en-IN" dirty="0" smtClean="0"/>
          </a:p>
          <a:p>
            <a:endParaRPr lang="en-US" dirty="0" smtClean="0"/>
          </a:p>
          <a:p>
            <a:endParaRPr lang="en-IN" dirty="0"/>
          </a:p>
        </p:txBody>
      </p:sp>
      <p:pic>
        <p:nvPicPr>
          <p:cNvPr id="4" name="Picture 4" descr="http://worldofdtcmarketing.com/wp-content/uploads/2014/05/Apple-logo.jpg"/>
          <p:cNvPicPr>
            <a:picLocks noChangeAspect="1" noChangeArrowheads="1"/>
          </p:cNvPicPr>
          <p:nvPr/>
        </p:nvPicPr>
        <p:blipFill>
          <a:blip r:embed="rId3" cstate="print"/>
          <a:srcRect/>
          <a:stretch>
            <a:fillRect/>
          </a:stretch>
        </p:blipFill>
        <p:spPr bwMode="auto">
          <a:xfrm>
            <a:off x="7643834" y="0"/>
            <a:ext cx="1500166" cy="175763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340</TotalTime>
  <Words>1241</Words>
  <Application>Microsoft Office PowerPoint</Application>
  <PresentationFormat>On-screen Show (4:3)</PresentationFormat>
  <Paragraphs>84</Paragraphs>
  <Slides>10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Aharoni</vt:lpstr>
      <vt:lpstr>Arial Rounded MT Bold</vt:lpstr>
      <vt:lpstr>Calibri</vt:lpstr>
      <vt:lpstr>Constantia</vt:lpstr>
      <vt:lpstr>Wingdings</vt:lpstr>
      <vt:lpstr>Wingdings 2</vt:lpstr>
      <vt:lpstr>Flow</vt:lpstr>
      <vt:lpstr>Apple Inc</vt:lpstr>
      <vt:lpstr>Operations Management: Apple </vt:lpstr>
      <vt:lpstr>Manufacturing Plant of Apple</vt:lpstr>
      <vt:lpstr>Design Structure: Apple</vt:lpstr>
      <vt:lpstr>Successful Strategies Of Apple</vt:lpstr>
      <vt:lpstr>Value Chain Analysis</vt:lpstr>
      <vt:lpstr>Supply Chain Model: Apple</vt:lpstr>
      <vt:lpstr>Challenges of Apple’s Supply chain management</vt:lpstr>
      <vt:lpstr>Apple’s Competitive Advantage</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Apple Inc</dc:title>
  <dc:creator>Deepak</dc:creator>
  <cp:lastModifiedBy>Mohammad Asghar</cp:lastModifiedBy>
  <cp:revision>26</cp:revision>
  <dcterms:created xsi:type="dcterms:W3CDTF">2015-07-14T04:33:06Z</dcterms:created>
  <dcterms:modified xsi:type="dcterms:W3CDTF">2016-06-10T17:40:19Z</dcterms:modified>
</cp:coreProperties>
</file>