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28496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BD6-2C71-4E44-B4BA-CE608A5F28FA}"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206457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63243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105592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03450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BBDBD6-2C71-4E44-B4BA-CE608A5F28FA}"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256486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BBDBD6-2C71-4E44-B4BA-CE608A5F28FA}" type="datetimeFigureOut">
              <a:rPr lang="en-US" smtClean="0"/>
              <a:t>1/4/2017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75479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825283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23097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369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BDBD6-2C71-4E44-B4BA-CE608A5F28FA}"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49441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BBDBD6-2C71-4E44-B4BA-CE608A5F28FA}"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178837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BBDBD6-2C71-4E44-B4BA-CE608A5F28FA}"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742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BDBD6-2C71-4E44-B4BA-CE608A5F28FA}"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429322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DBD6-2C71-4E44-B4BA-CE608A5F28FA}"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381438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BD6-2C71-4E44-B4BA-CE608A5F28FA}"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18537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BD6-2C71-4E44-B4BA-CE608A5F28FA}"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5572FD-A82F-4E3A-92BB-45EC6A59E591}" type="slidenum">
              <a:rPr lang="en-US" smtClean="0"/>
              <a:t>‹#›</a:t>
            </a:fld>
            <a:endParaRPr lang="en-US"/>
          </a:p>
        </p:txBody>
      </p:sp>
    </p:spTree>
    <p:extLst>
      <p:ext uri="{BB962C8B-B14F-4D97-AF65-F5344CB8AC3E}">
        <p14:creationId xmlns:p14="http://schemas.microsoft.com/office/powerpoint/2010/main" val="94843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BBDBD6-2C71-4E44-B4BA-CE608A5F28FA}" type="datetimeFigureOut">
              <a:rPr lang="en-US" smtClean="0"/>
              <a:t>1/4/2017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5572FD-A82F-4E3A-92BB-45EC6A59E591}" type="slidenum">
              <a:rPr lang="en-US" smtClean="0"/>
              <a:t>‹#›</a:t>
            </a:fld>
            <a:endParaRPr lang="en-US"/>
          </a:p>
        </p:txBody>
      </p:sp>
    </p:spTree>
    <p:extLst>
      <p:ext uri="{BB962C8B-B14F-4D97-AF65-F5344CB8AC3E}">
        <p14:creationId xmlns:p14="http://schemas.microsoft.com/office/powerpoint/2010/main" val="2152558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pk/url?sa=i&amp;rct=j&amp;q=&amp;esrc=s&amp;source=images&amp;cd=&amp;cad=rja&amp;uact=8&amp;ved=0ahUKEwisne7E563PAhUExxQKHS9eBEAQjB0IBg&amp;url=https://www.wisdomtimes.com/blog/motivation-to-lose-weight-how-to/&amp;psig=AFQjCNGVr6fslJxWxPhIYZcmBJv2bjd-JQ&amp;ust=1475005921667855"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Consumer Motivation and Maslow’s </a:t>
            </a:r>
            <a:r>
              <a:rPr lang="en-US" dirty="0" smtClean="0"/>
              <a:t>hierarchy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302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Motivation and Maslow’s Hierarchy of Needs Cont.</a:t>
            </a:r>
          </a:p>
        </p:txBody>
      </p:sp>
      <p:sp>
        <p:nvSpPr>
          <p:cNvPr id="3" name="Content Placeholder 2"/>
          <p:cNvSpPr>
            <a:spLocks noGrp="1"/>
          </p:cNvSpPr>
          <p:nvPr>
            <p:ph idx="1"/>
          </p:nvPr>
        </p:nvSpPr>
        <p:spPr/>
        <p:txBody>
          <a:bodyPr/>
          <a:lstStyle/>
          <a:p>
            <a:r>
              <a:rPr lang="en-US" b="1" dirty="0"/>
              <a:t>Belongingness and </a:t>
            </a:r>
            <a:r>
              <a:rPr lang="en-US" b="1" dirty="0" smtClean="0"/>
              <a:t>Love</a:t>
            </a:r>
          </a:p>
          <a:p>
            <a:pPr marL="0" indent="0">
              <a:buNone/>
            </a:pPr>
            <a:r>
              <a:rPr lang="en-US" dirty="0" smtClean="0"/>
              <a:t> I think love and belongingness are the most exploited emotions in advertising.</a:t>
            </a:r>
          </a:p>
          <a:p>
            <a:pPr marL="0" indent="0">
              <a:buNone/>
            </a:pPr>
            <a:r>
              <a:rPr lang="en-US" dirty="0" smtClean="0"/>
              <a:t>We all hear about how a certain product would make your loved ones happy. Don’t we? </a:t>
            </a:r>
          </a:p>
          <a:p>
            <a:r>
              <a:rPr lang="en-US" b="1" dirty="0" smtClean="0"/>
              <a:t>Esteem </a:t>
            </a:r>
          </a:p>
          <a:p>
            <a:pPr marL="0" indent="0">
              <a:buNone/>
            </a:pPr>
            <a:r>
              <a:rPr lang="en-US" dirty="0" smtClean="0"/>
              <a:t>We can see this often at jobs when promotions and recognitions are promised. In the same way consumers are motivated to buy products to boost their esteem. </a:t>
            </a:r>
          </a:p>
          <a:p>
            <a:endParaRPr lang="en-US" b="1" dirty="0"/>
          </a:p>
        </p:txBody>
      </p:sp>
    </p:spTree>
    <p:extLst>
      <p:ext uri="{BB962C8B-B14F-4D97-AF65-F5344CB8AC3E}">
        <p14:creationId xmlns:p14="http://schemas.microsoft.com/office/powerpoint/2010/main" val="247804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Motivation and Maslow’s Hierarchy of Needs Cont.</a:t>
            </a:r>
          </a:p>
        </p:txBody>
      </p:sp>
      <p:sp>
        <p:nvSpPr>
          <p:cNvPr id="3" name="Content Placeholder 2"/>
          <p:cNvSpPr>
            <a:spLocks noGrp="1"/>
          </p:cNvSpPr>
          <p:nvPr>
            <p:ph idx="1"/>
          </p:nvPr>
        </p:nvSpPr>
        <p:spPr/>
        <p:txBody>
          <a:bodyPr/>
          <a:lstStyle/>
          <a:p>
            <a:r>
              <a:rPr lang="en-US" dirty="0" smtClean="0"/>
              <a:t>Self Actualization </a:t>
            </a:r>
          </a:p>
          <a:p>
            <a:pPr marL="0" indent="0">
              <a:buNone/>
            </a:pPr>
            <a:r>
              <a:rPr lang="en-US" dirty="0" smtClean="0"/>
              <a:t>I think that self actualized people can also be motivated to engage I creative activities. This could be engaging in scientific and philosophical debates organized by different learned communities. </a:t>
            </a:r>
          </a:p>
          <a:p>
            <a:pPr marL="0" indent="0">
              <a:buNone/>
            </a:pPr>
            <a:r>
              <a:rPr lang="en-US" dirty="0" smtClean="0"/>
              <a:t>Self-actualized people would love to learn a new language. This is where they can be motivated to join such courses. </a:t>
            </a:r>
            <a:endParaRPr lang="en-US" dirty="0"/>
          </a:p>
        </p:txBody>
      </p:sp>
    </p:spTree>
    <p:extLst>
      <p:ext uri="{BB962C8B-B14F-4D97-AF65-F5344CB8AC3E}">
        <p14:creationId xmlns:p14="http://schemas.microsoft.com/office/powerpoint/2010/main" val="361755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Atkinson, J. W. (1964). An introduction to motivation</a:t>
            </a:r>
            <a:r>
              <a:rPr lang="en-US" dirty="0" smtClean="0"/>
              <a:t>.</a:t>
            </a:r>
          </a:p>
          <a:p>
            <a:endParaRPr lang="en-US" dirty="0" smtClean="0"/>
          </a:p>
          <a:p>
            <a:r>
              <a:rPr lang="en-US" dirty="0"/>
              <a:t>Maslow, A. H., </a:t>
            </a:r>
            <a:r>
              <a:rPr lang="en-US" dirty="0" err="1"/>
              <a:t>Frager</a:t>
            </a:r>
            <a:r>
              <a:rPr lang="en-US" dirty="0"/>
              <a:t>, R., &amp; Cox, R. (1970). </a:t>
            </a:r>
            <a:r>
              <a:rPr lang="en-US" i="1" dirty="0"/>
              <a:t>Motivation and personality</a:t>
            </a:r>
            <a:r>
              <a:rPr lang="en-US" dirty="0"/>
              <a:t> (Vol. 2, pp. 1887-1904). J. Fadiman, &amp; C. McReynolds (Eds.). New York: Harper &amp; Row</a:t>
            </a:r>
            <a:r>
              <a:rPr lang="en-US" dirty="0" smtClean="0"/>
              <a:t>.</a:t>
            </a:r>
          </a:p>
          <a:p>
            <a:endParaRPr lang="en-US" dirty="0" smtClean="0"/>
          </a:p>
          <a:p>
            <a:r>
              <a:rPr lang="en-US" dirty="0" err="1"/>
              <a:t>Sheth</a:t>
            </a:r>
            <a:r>
              <a:rPr lang="en-US" dirty="0"/>
              <a:t>, J. N., Mittal, B., &amp; Newman, B. (1999). Consumer behavior and beyond. </a:t>
            </a:r>
            <a:r>
              <a:rPr lang="en-US" i="1" dirty="0"/>
              <a:t>NY: Harcourt Brace</a:t>
            </a:r>
            <a:r>
              <a:rPr lang="en-US" dirty="0"/>
              <a:t>.</a:t>
            </a:r>
            <a:endParaRPr lang="en-US" dirty="0" smtClean="0"/>
          </a:p>
          <a:p>
            <a:endParaRPr lang="en-US" dirty="0"/>
          </a:p>
        </p:txBody>
      </p:sp>
    </p:spTree>
    <p:extLst>
      <p:ext uri="{BB962C8B-B14F-4D97-AF65-F5344CB8AC3E}">
        <p14:creationId xmlns:p14="http://schemas.microsoft.com/office/powerpoint/2010/main" val="1468620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119" y="3743761"/>
            <a:ext cx="8761413" cy="706964"/>
          </a:xfrm>
        </p:spPr>
        <p:txBody>
          <a:bodyPr/>
          <a:lstStyle/>
          <a:p>
            <a:r>
              <a:rPr lang="en-US" dirty="0" smtClean="0">
                <a:solidFill>
                  <a:schemeClr val="tx1"/>
                </a:solidFill>
              </a:rPr>
              <a:t>Thank you for your time!</a:t>
            </a:r>
            <a:endParaRPr lang="en-US" dirty="0">
              <a:solidFill>
                <a:schemeClr val="tx1"/>
              </a:solidFill>
            </a:endParaRPr>
          </a:p>
        </p:txBody>
      </p:sp>
    </p:spTree>
    <p:extLst>
      <p:ext uri="{BB962C8B-B14F-4D97-AF65-F5344CB8AC3E}">
        <p14:creationId xmlns:p14="http://schemas.microsoft.com/office/powerpoint/2010/main" val="185366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Ideas Covered in the Presentation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What does Motivation means?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Abraham Maslow</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Maslow’s Hierarchy of needs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Consumer Motivation in the context of Maslow’s Theory </a:t>
            </a:r>
          </a:p>
          <a:p>
            <a:endParaRPr lang="en-US" dirty="0" smtClean="0"/>
          </a:p>
          <a:p>
            <a:endParaRPr lang="en-US" dirty="0"/>
          </a:p>
        </p:txBody>
      </p:sp>
    </p:spTree>
    <p:extLst>
      <p:ext uri="{BB962C8B-B14F-4D97-AF65-F5344CB8AC3E}">
        <p14:creationId xmlns:p14="http://schemas.microsoft.com/office/powerpoint/2010/main" val="226565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Motivation </a:t>
            </a:r>
            <a:r>
              <a:rPr lang="en-US" dirty="0"/>
              <a:t>M</a:t>
            </a:r>
            <a:r>
              <a:rPr lang="en-US" dirty="0" smtClean="0"/>
              <a:t>ean?</a:t>
            </a:r>
            <a:endParaRPr lang="en-US" dirty="0"/>
          </a:p>
        </p:txBody>
      </p:sp>
      <p:pic>
        <p:nvPicPr>
          <p:cNvPr id="1026" name="Picture 2" descr="Image result for motiv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1825" y="2449796"/>
            <a:ext cx="4343670" cy="2279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9901" y="4975412"/>
            <a:ext cx="4567518" cy="369332"/>
          </a:xfrm>
          <a:prstGeom prst="rect">
            <a:avLst/>
          </a:prstGeom>
          <a:noFill/>
        </p:spPr>
        <p:txBody>
          <a:bodyPr wrap="square" rtlCol="0">
            <a:spAutoFit/>
          </a:bodyPr>
          <a:lstStyle/>
          <a:p>
            <a:r>
              <a:rPr lang="en-US" dirty="0" smtClean="0"/>
              <a:t>Image Courtesy: </a:t>
            </a:r>
            <a:r>
              <a:rPr lang="en-US" u="sng" dirty="0" smtClean="0">
                <a:hlinkClick r:id="rId3"/>
              </a:rPr>
              <a:t>ww.wisdomtimes.com</a:t>
            </a:r>
            <a:endParaRPr lang="en-US" dirty="0"/>
          </a:p>
        </p:txBody>
      </p:sp>
      <p:sp>
        <p:nvSpPr>
          <p:cNvPr id="5" name="TextBox 4"/>
          <p:cNvSpPr txBox="1"/>
          <p:nvPr/>
        </p:nvSpPr>
        <p:spPr>
          <a:xfrm>
            <a:off x="578224" y="2595282"/>
            <a:ext cx="6373905" cy="3693319"/>
          </a:xfrm>
          <a:prstGeom prst="rect">
            <a:avLst/>
          </a:prstGeom>
          <a:noFill/>
        </p:spPr>
        <p:txBody>
          <a:bodyPr wrap="square" rtlCol="0">
            <a:spAutoFit/>
          </a:bodyPr>
          <a:lstStyle/>
          <a:p>
            <a:r>
              <a:rPr lang="en-US" dirty="0" smtClean="0"/>
              <a:t>Motivation is a result of conscious and unconscious factors in a human being</a:t>
            </a:r>
          </a:p>
          <a:p>
            <a:endParaRPr lang="en-US" dirty="0"/>
          </a:p>
          <a:p>
            <a:r>
              <a:rPr lang="en-US" dirty="0" smtClean="0"/>
              <a:t>Motivation can be referred to as “Internal or external factors can make a person strive for a goal.” (Atkinson, 1964). </a:t>
            </a:r>
          </a:p>
          <a:p>
            <a:endParaRPr lang="en-US" dirty="0"/>
          </a:p>
          <a:p>
            <a:r>
              <a:rPr lang="en-US" dirty="0" smtClean="0"/>
              <a:t>For example you are swimming in water and suddenly u see a shark coming towards you. Would you be motivated to swim as quickly to safety or not? Is shark not a great source of motivation in such a situation? </a:t>
            </a:r>
          </a:p>
          <a:p>
            <a:endParaRPr lang="en-US" dirty="0"/>
          </a:p>
          <a:p>
            <a:endParaRPr lang="en-US" dirty="0"/>
          </a:p>
        </p:txBody>
      </p:sp>
    </p:spTree>
    <p:extLst>
      <p:ext uri="{BB962C8B-B14F-4D97-AF65-F5344CB8AC3E}">
        <p14:creationId xmlns:p14="http://schemas.microsoft.com/office/powerpoint/2010/main" val="360437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a:t>
            </a:r>
            <a:r>
              <a:rPr lang="en-US" dirty="0" err="1" smtClean="0"/>
              <a:t>Moslow</a:t>
            </a:r>
            <a:endParaRPr lang="en-US" dirty="0"/>
          </a:p>
        </p:txBody>
      </p:sp>
      <p:sp>
        <p:nvSpPr>
          <p:cNvPr id="3" name="Content Placeholder 2"/>
          <p:cNvSpPr>
            <a:spLocks noGrp="1"/>
          </p:cNvSpPr>
          <p:nvPr>
            <p:ph idx="1"/>
          </p:nvPr>
        </p:nvSpPr>
        <p:spPr>
          <a:xfrm>
            <a:off x="1154954" y="2603500"/>
            <a:ext cx="8825659" cy="3999006"/>
          </a:xfrm>
        </p:spPr>
        <p:txBody>
          <a:bodyPr>
            <a:normAutofit fontScale="92500" lnSpcReduction="10000"/>
          </a:bodyPr>
          <a:lstStyle/>
          <a:p>
            <a:r>
              <a:rPr lang="en-US" dirty="0" smtClean="0"/>
              <a:t>He was an American psychologist interested in studying different factors related to human motivation (Maslow, </a:t>
            </a:r>
            <a:r>
              <a:rPr lang="en-US" dirty="0" err="1" smtClean="0"/>
              <a:t>Frager</a:t>
            </a:r>
            <a:r>
              <a:rPr lang="en-US" dirty="0" smtClean="0"/>
              <a:t> </a:t>
            </a:r>
            <a:r>
              <a:rPr lang="en-US" dirty="0"/>
              <a:t>&amp; Cox, </a:t>
            </a:r>
            <a:r>
              <a:rPr lang="en-US" dirty="0" smtClean="0"/>
              <a:t>1970)</a:t>
            </a:r>
          </a:p>
          <a:p>
            <a:endParaRPr lang="en-US" dirty="0" smtClean="0"/>
          </a:p>
          <a:p>
            <a:r>
              <a:rPr lang="en-US" dirty="0" smtClean="0"/>
              <a:t>He is considered as the founder of Humanistic Psychology </a:t>
            </a:r>
          </a:p>
          <a:p>
            <a:endParaRPr lang="en-US" dirty="0" smtClean="0"/>
          </a:p>
          <a:p>
            <a:r>
              <a:rPr lang="en-US" dirty="0" smtClean="0"/>
              <a:t>Humanistic psychology is mostly related to seeing good in people</a:t>
            </a:r>
          </a:p>
          <a:p>
            <a:endParaRPr lang="en-US" dirty="0"/>
          </a:p>
          <a:p>
            <a:r>
              <a:rPr lang="en-US" dirty="0" smtClean="0"/>
              <a:t>Maslow believed that human are born with a free will and they can decide what they want to do with their life </a:t>
            </a:r>
          </a:p>
          <a:p>
            <a:endParaRPr lang="en-US" dirty="0" smtClean="0"/>
          </a:p>
          <a:p>
            <a:r>
              <a:rPr lang="en-US" dirty="0" smtClean="0"/>
              <a:t>Maslow was really interested to know why people do the things they do. In other word what motivates human beings? </a:t>
            </a:r>
            <a:endParaRPr lang="en-US" dirty="0"/>
          </a:p>
        </p:txBody>
      </p:sp>
    </p:spTree>
    <p:extLst>
      <p:ext uri="{BB962C8B-B14F-4D97-AF65-F5344CB8AC3E}">
        <p14:creationId xmlns:p14="http://schemas.microsoft.com/office/powerpoint/2010/main" val="216320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Maslow see the world?</a:t>
            </a:r>
            <a:endParaRPr lang="en-US" dirty="0"/>
          </a:p>
        </p:txBody>
      </p:sp>
      <p:sp>
        <p:nvSpPr>
          <p:cNvPr id="3" name="Content Placeholder 2"/>
          <p:cNvSpPr>
            <a:spLocks noGrp="1"/>
          </p:cNvSpPr>
          <p:nvPr>
            <p:ph idx="1"/>
          </p:nvPr>
        </p:nvSpPr>
        <p:spPr>
          <a:xfrm>
            <a:off x="1154954" y="2603500"/>
            <a:ext cx="8825659" cy="3824194"/>
          </a:xfrm>
        </p:spPr>
        <p:txBody>
          <a:bodyPr>
            <a:normAutofit fontScale="92500" lnSpcReduction="10000"/>
          </a:bodyPr>
          <a:lstStyle/>
          <a:p>
            <a:r>
              <a:rPr lang="en-US" dirty="0" smtClean="0"/>
              <a:t>Before Maslow’s humanistic psychology, psychologists only looked at treating  the negative side of human behavior</a:t>
            </a:r>
          </a:p>
          <a:p>
            <a:endParaRPr lang="en-US" dirty="0" smtClean="0"/>
          </a:p>
          <a:p>
            <a:r>
              <a:rPr lang="en-US" dirty="0" smtClean="0"/>
              <a:t>Maslow Changed the course of psychological sciences history</a:t>
            </a:r>
          </a:p>
          <a:p>
            <a:endParaRPr lang="en-US" dirty="0" smtClean="0"/>
          </a:p>
          <a:p>
            <a:r>
              <a:rPr lang="en-US" dirty="0" smtClean="0"/>
              <a:t>He introduced Humanistic psychology</a:t>
            </a:r>
          </a:p>
          <a:p>
            <a:endParaRPr lang="en-US" dirty="0" smtClean="0"/>
          </a:p>
          <a:p>
            <a:r>
              <a:rPr lang="en-US" dirty="0" smtClean="0"/>
              <a:t>He started to look at the positive side of human psyche </a:t>
            </a:r>
          </a:p>
          <a:p>
            <a:endParaRPr lang="en-US" dirty="0" smtClean="0"/>
          </a:p>
          <a:p>
            <a:r>
              <a:rPr lang="en-US" dirty="0" smtClean="0"/>
              <a:t>Maslow suggested that humans have free will and can make themselves happy </a:t>
            </a:r>
          </a:p>
          <a:p>
            <a:endParaRPr lang="en-US" dirty="0"/>
          </a:p>
        </p:txBody>
      </p:sp>
      <p:pic>
        <p:nvPicPr>
          <p:cNvPr id="2050" name="Picture 2" descr="Image result for abraham maslow ha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022" y="2948734"/>
            <a:ext cx="2533650" cy="3133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a:t>
            </a:r>
            <a:endParaRPr lang="en-US" dirty="0"/>
          </a:p>
        </p:txBody>
      </p:sp>
      <p:pic>
        <p:nvPicPr>
          <p:cNvPr id="3074" name="Picture 2" descr="Image result for maslow's hierarchy of nee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979" y="2111188"/>
            <a:ext cx="8283388" cy="461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52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49" y="731620"/>
            <a:ext cx="8825659" cy="1097179"/>
          </a:xfrm>
        </p:spPr>
        <p:txBody>
          <a:bodyPr/>
          <a:lstStyle/>
          <a:p>
            <a:r>
              <a:rPr lang="en-US" dirty="0" smtClean="0"/>
              <a:t>How do humans achieve different levels at Maslow’s Hierarchy? </a:t>
            </a:r>
            <a:endParaRPr lang="en-US" dirty="0"/>
          </a:p>
        </p:txBody>
      </p:sp>
      <p:sp>
        <p:nvSpPr>
          <p:cNvPr id="3" name="Content Placeholder 2"/>
          <p:cNvSpPr>
            <a:spLocks noGrp="1"/>
          </p:cNvSpPr>
          <p:nvPr>
            <p:ph idx="1"/>
          </p:nvPr>
        </p:nvSpPr>
        <p:spPr>
          <a:xfrm>
            <a:off x="1195295" y="2684183"/>
            <a:ext cx="8825659" cy="4039346"/>
          </a:xfrm>
        </p:spPr>
        <p:txBody>
          <a:bodyPr>
            <a:normAutofit/>
          </a:bodyPr>
          <a:lstStyle/>
          <a:p>
            <a:r>
              <a:rPr lang="en-US" dirty="0" smtClean="0"/>
              <a:t>Humans move up the ladders in Maslow’s Hierarchy</a:t>
            </a:r>
          </a:p>
          <a:p>
            <a:endParaRPr lang="en-US" dirty="0" smtClean="0"/>
          </a:p>
          <a:p>
            <a:r>
              <a:rPr lang="en-US" dirty="0" smtClean="0"/>
              <a:t>When physiological and biological needs are meat, a person moves to the safety needs level</a:t>
            </a:r>
          </a:p>
          <a:p>
            <a:endParaRPr lang="en-US" dirty="0" smtClean="0"/>
          </a:p>
          <a:p>
            <a:r>
              <a:rPr lang="en-US" dirty="0" smtClean="0"/>
              <a:t>When safety needs are mat, a person moves up to the  Love and belonging level</a:t>
            </a:r>
          </a:p>
          <a:p>
            <a:endParaRPr lang="en-US" dirty="0" smtClean="0"/>
          </a:p>
          <a:p>
            <a:r>
              <a:rPr lang="en-US" dirty="0" smtClean="0"/>
              <a:t>And so on the travel continues till one has reached a state of Self-Actualized</a:t>
            </a:r>
          </a:p>
          <a:p>
            <a:r>
              <a:rPr lang="en-US" dirty="0" smtClean="0"/>
              <a:t>Self-Actualization is a luxury not available to everyone</a:t>
            </a:r>
            <a:endParaRPr lang="en-US" dirty="0"/>
          </a:p>
        </p:txBody>
      </p:sp>
    </p:spTree>
    <p:extLst>
      <p:ext uri="{BB962C8B-B14F-4D97-AF65-F5344CB8AC3E}">
        <p14:creationId xmlns:p14="http://schemas.microsoft.com/office/powerpoint/2010/main" val="4489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95" y="866092"/>
            <a:ext cx="8761413" cy="882026"/>
          </a:xfrm>
        </p:spPr>
        <p:txBody>
          <a:bodyPr/>
          <a:lstStyle/>
          <a:p>
            <a:r>
              <a:rPr lang="en-US" dirty="0" smtClean="0"/>
              <a:t>Consumer Motivation and Maslow’s Hierarchy of Needs</a:t>
            </a:r>
            <a:endParaRPr lang="en-US" dirty="0"/>
          </a:p>
        </p:txBody>
      </p:sp>
      <p:sp>
        <p:nvSpPr>
          <p:cNvPr id="3" name="Content Placeholder 2"/>
          <p:cNvSpPr>
            <a:spLocks noGrp="1"/>
          </p:cNvSpPr>
          <p:nvPr>
            <p:ph idx="1"/>
          </p:nvPr>
        </p:nvSpPr>
        <p:spPr>
          <a:xfrm>
            <a:off x="1423895" y="2845547"/>
            <a:ext cx="9347199" cy="4254500"/>
          </a:xfrm>
        </p:spPr>
        <p:txBody>
          <a:bodyPr>
            <a:noAutofit/>
          </a:bodyPr>
          <a:lstStyle/>
          <a:p>
            <a:pPr marL="0" indent="0">
              <a:buNone/>
            </a:pPr>
            <a:r>
              <a:rPr lang="en-US" sz="2400" dirty="0" smtClean="0"/>
              <a:t>Maslow’s Hierarchy provides us an opportunity to understand how consumers can be motivated to buy products and services. Once the needs of the consumers are identified according to Maslow’s Hierarchy, it become easy to market product and services (</a:t>
            </a:r>
            <a:r>
              <a:rPr lang="en-US" sz="2400" dirty="0" err="1" smtClean="0"/>
              <a:t>Sheth</a:t>
            </a:r>
            <a:r>
              <a:rPr lang="en-US" sz="2400" dirty="0"/>
              <a:t>, </a:t>
            </a:r>
            <a:r>
              <a:rPr lang="en-US" sz="2400" dirty="0" smtClean="0"/>
              <a:t>Mittal</a:t>
            </a:r>
            <a:r>
              <a:rPr lang="en-US" sz="2400" dirty="0"/>
              <a:t>, </a:t>
            </a:r>
            <a:r>
              <a:rPr lang="en-US" sz="2400" dirty="0" smtClean="0"/>
              <a:t>&amp; </a:t>
            </a:r>
            <a:r>
              <a:rPr lang="en-US" sz="2400" dirty="0"/>
              <a:t>Newman, </a:t>
            </a:r>
            <a:r>
              <a:rPr lang="en-US" sz="2400" dirty="0" smtClean="0"/>
              <a:t>1999</a:t>
            </a:r>
            <a:r>
              <a:rPr lang="en-US" sz="2400" dirty="0"/>
              <a:t>)</a:t>
            </a:r>
            <a:r>
              <a:rPr lang="en-US" sz="2400" dirty="0" smtClean="0"/>
              <a:t>. In my opinion, this can also be used to emotionally influence consumers and address their motivational need. In the next slides I would discuss consumer motivation in the light of Maslow’s Hierarchy of Needs.</a:t>
            </a:r>
            <a:endParaRPr lang="en-US" sz="2400" dirty="0"/>
          </a:p>
        </p:txBody>
      </p:sp>
    </p:spTree>
    <p:extLst>
      <p:ext uri="{BB962C8B-B14F-4D97-AF65-F5344CB8AC3E}">
        <p14:creationId xmlns:p14="http://schemas.microsoft.com/office/powerpoint/2010/main" val="239509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Motivation and Maslow’s Hierarchy of </a:t>
            </a:r>
            <a:r>
              <a:rPr lang="en-US" dirty="0" smtClean="0"/>
              <a:t>Needs Cont.</a:t>
            </a:r>
            <a:endParaRPr lang="en-US" dirty="0"/>
          </a:p>
        </p:txBody>
      </p:sp>
      <p:sp>
        <p:nvSpPr>
          <p:cNvPr id="3" name="Content Placeholder 2"/>
          <p:cNvSpPr>
            <a:spLocks noGrp="1"/>
          </p:cNvSpPr>
          <p:nvPr>
            <p:ph idx="1"/>
          </p:nvPr>
        </p:nvSpPr>
        <p:spPr/>
        <p:txBody>
          <a:bodyPr/>
          <a:lstStyle/>
          <a:p>
            <a:r>
              <a:rPr lang="en-US" b="1" dirty="0" smtClean="0"/>
              <a:t>Physical Needs</a:t>
            </a:r>
          </a:p>
          <a:p>
            <a:pPr marL="0" indent="0">
              <a:buNone/>
            </a:pPr>
            <a:r>
              <a:rPr lang="en-US" dirty="0" smtClean="0"/>
              <a:t>Advertisers can address the physical needs of consumers. They can offer food products that can satisfy physical needs. Many  restaurants use this strategy.</a:t>
            </a:r>
          </a:p>
          <a:p>
            <a:pPr marL="0" indent="0">
              <a:buNone/>
            </a:pPr>
            <a:r>
              <a:rPr lang="en-US" dirty="0" smtClean="0"/>
              <a:t>Sleep is another physical need. Advertising a “Bed” is addressing this need.</a:t>
            </a:r>
          </a:p>
          <a:p>
            <a:r>
              <a:rPr lang="en-US" b="1" dirty="0" smtClean="0"/>
              <a:t>Safety needs</a:t>
            </a:r>
          </a:p>
          <a:p>
            <a:pPr marL="0" indent="0">
              <a:buNone/>
            </a:pPr>
            <a:r>
              <a:rPr lang="en-US" dirty="0" smtClean="0"/>
              <a:t>Don’t we all need security? </a:t>
            </a:r>
          </a:p>
          <a:p>
            <a:pPr marL="0" indent="0">
              <a:buNone/>
            </a:pPr>
            <a:r>
              <a:rPr lang="en-US" dirty="0" smtClean="0"/>
              <a:t>What about gated communities. How are we motivated to buy a home in a gated community that is safe. </a:t>
            </a:r>
          </a:p>
          <a:p>
            <a:pPr marL="0" indent="0">
              <a:buNone/>
            </a:pPr>
            <a:r>
              <a:rPr lang="en-US" dirty="0" smtClean="0"/>
              <a:t>Yes! Maslow’s hierarchy is at action</a:t>
            </a:r>
          </a:p>
          <a:p>
            <a:pPr marL="0" indent="0">
              <a:buNone/>
            </a:pPr>
            <a:endParaRPr lang="en-US" dirty="0"/>
          </a:p>
        </p:txBody>
      </p:sp>
    </p:spTree>
    <p:extLst>
      <p:ext uri="{BB962C8B-B14F-4D97-AF65-F5344CB8AC3E}">
        <p14:creationId xmlns:p14="http://schemas.microsoft.com/office/powerpoint/2010/main" val="1222804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84</TotalTime>
  <Words>702</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 Boardroom</vt:lpstr>
      <vt:lpstr>Consumer Motivation and Maslow’s hierarchy</vt:lpstr>
      <vt:lpstr>Main Ideas Covered in the Presentation</vt:lpstr>
      <vt:lpstr>What Does Motivation Mean?</vt:lpstr>
      <vt:lpstr>Abraham Moslow</vt:lpstr>
      <vt:lpstr>How did Maslow see the world?</vt:lpstr>
      <vt:lpstr>Maslow’s Hierarchy of Needs</vt:lpstr>
      <vt:lpstr>How do humans achieve different levels at Maslow’s Hierarchy? </vt:lpstr>
      <vt:lpstr>Consumer Motivation and Maslow’s Hierarchy of Needs</vt:lpstr>
      <vt:lpstr>Consumer Motivation and Maslow’s Hierarchy of Needs Cont.</vt:lpstr>
      <vt:lpstr>Consumer Motivation and Maslow’s Hierarchy of Needs Cont.</vt:lpstr>
      <vt:lpstr>Consumer Motivation and Maslow’s Hierarchy of Needs Cont.</vt:lpstr>
      <vt:lpstr>References</vt:lpstr>
      <vt:lpstr>Thank 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Motivation and Maslow’s hierarchy</dc:title>
  <dc:creator>Guest</dc:creator>
  <cp:lastModifiedBy>Alkhayarin</cp:lastModifiedBy>
  <cp:revision>15</cp:revision>
  <dcterms:created xsi:type="dcterms:W3CDTF">2016-09-26T19:45:30Z</dcterms:created>
  <dcterms:modified xsi:type="dcterms:W3CDTF">2017-01-04T11:48:10Z</dcterms:modified>
</cp:coreProperties>
</file>